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embeddings/oleObject1" ContentType="application/vnd.openxmlformats-officedocument.spreadsheetml.sheet"/>
  <Override PartName="/ppt/embeddings/oleObject2" ContentType="application/vnd.openxmlformats-officedocument.spreadsheetml.sheet"/>
  <Override PartName="/ppt/media/image34.svg" ContentType="image/svg"/>
  <Override PartName="/ppt/media/image36.svg" ContentType="image/svg"/>
  <Override PartName="/ppt/media/image38.svg" ContentType="image/svg"/>
  <Override PartName="/ppt/media/image42.svg" ContentType="image/svg"/>
  <Override PartName="/ppt/media/image44.svg" ContentType="image/svg"/>
  <Override PartName="/ppt/media/image46.svg" ContentType="image/svg"/>
  <Override PartName="/ppt/media/image48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62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16"/>
      </p:cViewPr>
      <p:guideLst>
        <p:guide orient="horz" pos="215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presProps" Target="presProps.xml"  /><Relationship Id="rId57" Type="http://schemas.openxmlformats.org/officeDocument/2006/relationships/viewProps" Target="viewProps.xml"  /><Relationship Id="rId58" Type="http://schemas.openxmlformats.org/officeDocument/2006/relationships/theme" Target="theme/theme1.xml"  /><Relationship Id="rId59" Type="http://schemas.openxmlformats.org/officeDocument/2006/relationships/tableStyles" Target="tableStyles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1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svg"  /><Relationship Id="rId4" Type="http://schemas.openxmlformats.org/officeDocument/2006/relationships/image" Target="../media/image35.png"  /><Relationship Id="rId5" Type="http://schemas.openxmlformats.org/officeDocument/2006/relationships/image" Target="../media/image36.svg"  /><Relationship Id="rId6" Type="http://schemas.openxmlformats.org/officeDocument/2006/relationships/image" Target="../media/image37.png"  /><Relationship Id="rId7" Type="http://schemas.openxmlformats.org/officeDocument/2006/relationships/image" Target="../media/image38.sv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svg"  /><Relationship Id="rId4" Type="http://schemas.openxmlformats.org/officeDocument/2006/relationships/image" Target="../media/image43.png"  /><Relationship Id="rId5" Type="http://schemas.openxmlformats.org/officeDocument/2006/relationships/image" Target="../media/image44.svg"  /><Relationship Id="rId6" Type="http://schemas.openxmlformats.org/officeDocument/2006/relationships/image" Target="../media/image45.png"  /><Relationship Id="rId7" Type="http://schemas.openxmlformats.org/officeDocument/2006/relationships/image" Target="../media/image46.svg"  /><Relationship Id="rId8" Type="http://schemas.openxmlformats.org/officeDocument/2006/relationships/image" Target="../media/image47.png"  /><Relationship Id="rId9" Type="http://schemas.openxmlformats.org/officeDocument/2006/relationships/image" Target="../media/image48.sv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3" Type="http://schemas.openxmlformats.org/officeDocument/2006/relationships/image" Target="../media/image49.png"  /><Relationship Id="rId4" Type="http://schemas.openxmlformats.org/officeDocument/2006/relationships/chart" Target="../charts/chart2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0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hyperlink" Target="https://www.figma.com/file/p34xaF3tPPrfpgGn3xwJpc?node-id=0%3A1" TargetMode="External" /><Relationship Id="rId11" Type="http://schemas.openxmlformats.org/officeDocument/2006/relationships/image" Target="../media/image18.png"  /><Relationship Id="rId12" Type="http://schemas.openxmlformats.org/officeDocument/2006/relationships/hyperlink" Target="https://seen-xenon-417.notion.site/NOCS-07f66065617c4e0a9062b07bb1a1a7cb" TargetMode="External"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hyperlink" Target="https://github.com/HJTN/SW_TP.git" TargetMode="External" /><Relationship Id="rId9" Type="http://schemas.openxmlformats.org/officeDocument/2006/relationships/image" Target="../media/image1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2023" y="2333982"/>
            <a:ext cx="2687954" cy="1095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6600" b="1" spc="-300">
                <a:solidFill>
                  <a:schemeClr val="accent1"/>
                </a:solidFill>
                <a:latin typeface="+mj-lt"/>
              </a:rPr>
              <a:t>NOCS</a:t>
            </a:r>
            <a:endParaRPr lang="en-US" altLang="ko-KR" sz="6600" b="1" spc="-3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/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3"/>
          <p:cNvSpPr txBox="1"/>
          <p:nvPr/>
        </p:nvSpPr>
        <p:spPr>
          <a:xfrm>
            <a:off x="4209097" y="3429000"/>
            <a:ext cx="3773805" cy="547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000" b="1" spc="-300">
                <a:solidFill>
                  <a:schemeClr val="accent1"/>
                </a:solidFill>
                <a:latin typeface="+mj-lt"/>
              </a:rPr>
              <a:t>경북대 의류 공유 플랫폼</a:t>
            </a:r>
            <a:endParaRPr lang="ko-KR" altLang="en-US" sz="3000" b="1" spc="-3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4218623" y="4092348"/>
            <a:ext cx="3754754" cy="470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500" b="1" spc="-300">
                <a:solidFill>
                  <a:schemeClr val="accent1"/>
                </a:solidFill>
                <a:latin typeface="+mj-lt"/>
              </a:rPr>
              <a:t>New / Old Clothes Sharing</a:t>
            </a:r>
            <a:endParaRPr lang="en-US" altLang="ko-KR" sz="2500" b="1" spc="-30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7557" y="127626"/>
            <a:ext cx="3728697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진행 일정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78047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grpSp>
        <p:nvGrpSpPr>
          <p:cNvPr id="76" name=""/>
          <p:cNvGrpSpPr/>
          <p:nvPr/>
        </p:nvGrpSpPr>
        <p:grpSpPr>
          <a:xfrm rot="0">
            <a:off x="761999" y="1891393"/>
            <a:ext cx="2065902" cy="1537607"/>
            <a:chOff x="761999" y="2217964"/>
            <a:chExt cx="2065902" cy="1537607"/>
          </a:xfrm>
        </p:grpSpPr>
        <p:sp>
          <p:nvSpPr>
            <p:cNvPr id="74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기획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"/>
          <p:cNvGrpSpPr/>
          <p:nvPr/>
        </p:nvGrpSpPr>
        <p:grpSpPr>
          <a:xfrm rot="0">
            <a:off x="3524250" y="1888671"/>
            <a:ext cx="2065902" cy="1537607"/>
            <a:chOff x="761999" y="2217964"/>
            <a:chExt cx="2065902" cy="1537607"/>
          </a:xfrm>
        </p:grpSpPr>
        <p:sp>
          <p:nvSpPr>
            <p:cNvPr id="78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사용자 설문조사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761999" y="2231570"/>
              <a:ext cx="2065901" cy="632682"/>
            </a:xfrm>
            <a:prstGeom prst="rect">
              <a:avLst/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80" name=""/>
          <p:cNvSpPr txBox="1"/>
          <p:nvPr/>
        </p:nvSpPr>
        <p:spPr>
          <a:xfrm>
            <a:off x="2993571" y="2558142"/>
            <a:ext cx="450669" cy="3641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88" name=""/>
          <p:cNvGrpSpPr/>
          <p:nvPr/>
        </p:nvGrpSpPr>
        <p:grpSpPr>
          <a:xfrm rot="0">
            <a:off x="6143625" y="1872125"/>
            <a:ext cx="2065902" cy="1537607"/>
            <a:chOff x="761999" y="2217964"/>
            <a:chExt cx="2065902" cy="1537607"/>
          </a:xfrm>
        </p:grpSpPr>
        <p:sp>
          <p:nvSpPr>
            <p:cNvPr id="89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프로토타입 개발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ee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5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"/>
          <p:cNvGrpSpPr/>
          <p:nvPr/>
        </p:nvGrpSpPr>
        <p:grpSpPr>
          <a:xfrm rot="0">
            <a:off x="8905875" y="1869403"/>
            <a:ext cx="2065902" cy="1537607"/>
            <a:chOff x="761999" y="2217964"/>
            <a:chExt cx="2065902" cy="1537607"/>
          </a:xfrm>
        </p:grpSpPr>
        <p:sp>
          <p:nvSpPr>
            <p:cNvPr id="92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테스팅 및 보안점 파악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3" name=""/>
            <p:cNvSpPr/>
            <p:nvPr/>
          </p:nvSpPr>
          <p:spPr>
            <a:xfrm>
              <a:off x="761999" y="2231569"/>
              <a:ext cx="2065901" cy="632682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94" name=""/>
          <p:cNvSpPr txBox="1"/>
          <p:nvPr/>
        </p:nvSpPr>
        <p:spPr>
          <a:xfrm>
            <a:off x="8375194" y="2538874"/>
            <a:ext cx="459052" cy="3643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6" name=""/>
          <p:cNvSpPr txBox="1"/>
          <p:nvPr/>
        </p:nvSpPr>
        <p:spPr>
          <a:xfrm>
            <a:off x="8375194" y="2538874"/>
            <a:ext cx="459052" cy="3643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7" name=""/>
          <p:cNvSpPr txBox="1"/>
          <p:nvPr/>
        </p:nvSpPr>
        <p:spPr>
          <a:xfrm>
            <a:off x="5665523" y="2559067"/>
            <a:ext cx="459051" cy="3632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99" name=""/>
          <p:cNvGrpSpPr/>
          <p:nvPr/>
        </p:nvGrpSpPr>
        <p:grpSpPr>
          <a:xfrm rot="0">
            <a:off x="2300799" y="4008446"/>
            <a:ext cx="2065902" cy="1537607"/>
            <a:chOff x="761999" y="2217964"/>
            <a:chExt cx="2065902" cy="1537607"/>
          </a:xfrm>
        </p:grpSpPr>
        <p:sp>
          <p:nvSpPr>
            <p:cNvPr id="100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보안 및 구현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1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ebe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7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9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"/>
          <p:cNvGrpSpPr/>
          <p:nvPr/>
        </p:nvGrpSpPr>
        <p:grpSpPr>
          <a:xfrm rot="0">
            <a:off x="5063049" y="4005725"/>
            <a:ext cx="2065902" cy="1537607"/>
            <a:chOff x="761999" y="2217964"/>
            <a:chExt cx="2065902" cy="1537607"/>
          </a:xfrm>
        </p:grpSpPr>
        <p:sp>
          <p:nvSpPr>
            <p:cNvPr id="103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테스팅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4" name=""/>
            <p:cNvSpPr/>
            <p:nvPr/>
          </p:nvSpPr>
          <p:spPr>
            <a:xfrm>
              <a:off x="761999" y="2231570"/>
              <a:ext cx="2065901" cy="632682"/>
            </a:xfrm>
            <a:prstGeom prst="rect">
              <a:avLst/>
            </a:prstGeom>
            <a:solidFill>
              <a:srgbClr val="baeb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10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05" name=""/>
          <p:cNvSpPr txBox="1"/>
          <p:nvPr/>
        </p:nvSpPr>
        <p:spPr>
          <a:xfrm>
            <a:off x="4532370" y="4675197"/>
            <a:ext cx="459050" cy="36162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106" name=""/>
          <p:cNvGrpSpPr/>
          <p:nvPr/>
        </p:nvGrpSpPr>
        <p:grpSpPr>
          <a:xfrm rot="0">
            <a:off x="7682424" y="3989178"/>
            <a:ext cx="2065902" cy="1537607"/>
            <a:chOff x="761999" y="2217964"/>
            <a:chExt cx="2065902" cy="1537607"/>
          </a:xfrm>
        </p:grpSpPr>
        <p:sp>
          <p:nvSpPr>
            <p:cNvPr id="107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운영 및 관리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8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ad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11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09" name=""/>
          <p:cNvSpPr txBox="1"/>
          <p:nvPr/>
        </p:nvSpPr>
        <p:spPr>
          <a:xfrm>
            <a:off x="7204322" y="4676122"/>
            <a:ext cx="459052" cy="3675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110" name="TextBox 2"/>
          <p:cNvSpPr txBox="1"/>
          <p:nvPr/>
        </p:nvSpPr>
        <p:spPr>
          <a:xfrm>
            <a:off x="240396" y="1115286"/>
            <a:ext cx="2964995" cy="576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원래 진행 일정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7557" y="127626"/>
            <a:ext cx="3728697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진행 일정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78047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grpSp>
        <p:nvGrpSpPr>
          <p:cNvPr id="76" name=""/>
          <p:cNvGrpSpPr/>
          <p:nvPr/>
        </p:nvGrpSpPr>
        <p:grpSpPr>
          <a:xfrm rot="0">
            <a:off x="962950" y="2781519"/>
            <a:ext cx="2065902" cy="1537607"/>
            <a:chOff x="761999" y="2217964"/>
            <a:chExt cx="2065902" cy="1537607"/>
          </a:xfrm>
        </p:grpSpPr>
        <p:sp>
          <p:nvSpPr>
            <p:cNvPr id="74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기획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5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d3d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"/>
          <p:cNvGrpSpPr/>
          <p:nvPr/>
        </p:nvGrpSpPr>
        <p:grpSpPr>
          <a:xfrm rot="0">
            <a:off x="3725201" y="2778797"/>
            <a:ext cx="2065902" cy="1537607"/>
            <a:chOff x="761999" y="2217964"/>
            <a:chExt cx="2065902" cy="1537607"/>
          </a:xfrm>
        </p:grpSpPr>
        <p:sp>
          <p:nvSpPr>
            <p:cNvPr id="78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사용자 설문조사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9" name=""/>
            <p:cNvSpPr/>
            <p:nvPr/>
          </p:nvSpPr>
          <p:spPr>
            <a:xfrm>
              <a:off x="761999" y="2231570"/>
              <a:ext cx="2065901" cy="632682"/>
            </a:xfrm>
            <a:prstGeom prst="rect">
              <a:avLst/>
            </a:prstGeom>
            <a:solidFill>
              <a:srgbClr val="eb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80" name=""/>
          <p:cNvSpPr txBox="1"/>
          <p:nvPr/>
        </p:nvSpPr>
        <p:spPr>
          <a:xfrm>
            <a:off x="3194522" y="3448268"/>
            <a:ext cx="450669" cy="36548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grpSp>
        <p:nvGrpSpPr>
          <p:cNvPr id="88" name=""/>
          <p:cNvGrpSpPr/>
          <p:nvPr/>
        </p:nvGrpSpPr>
        <p:grpSpPr>
          <a:xfrm rot="0">
            <a:off x="6344577" y="2762251"/>
            <a:ext cx="2065902" cy="1537607"/>
            <a:chOff x="761999" y="2217964"/>
            <a:chExt cx="2065902" cy="1537607"/>
          </a:xfrm>
        </p:grpSpPr>
        <p:sp>
          <p:nvSpPr>
            <p:cNvPr id="89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페이지 디자인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0" name=""/>
            <p:cNvSpPr/>
            <p:nvPr/>
          </p:nvSpPr>
          <p:spPr>
            <a:xfrm>
              <a:off x="761999" y="2231571"/>
              <a:ext cx="2065901" cy="632682"/>
            </a:xfrm>
            <a:prstGeom prst="rect">
              <a:avLst/>
            </a:prstGeom>
            <a:solidFill>
              <a:srgbClr val="ee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4</a:t>
              </a:r>
              <a:r>
                <a:rPr lang="ko-KR" altLang="en-US" b="1">
                  <a:solidFill>
                    <a:schemeClr val="tx1"/>
                  </a:solidFill>
                </a:rPr>
                <a:t>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"/>
          <p:cNvGrpSpPr/>
          <p:nvPr/>
        </p:nvGrpSpPr>
        <p:grpSpPr>
          <a:xfrm rot="0">
            <a:off x="9106826" y="2759529"/>
            <a:ext cx="2065902" cy="1537607"/>
            <a:chOff x="761999" y="2217964"/>
            <a:chExt cx="2065902" cy="1537607"/>
          </a:xfrm>
        </p:grpSpPr>
        <p:sp>
          <p:nvSpPr>
            <p:cNvPr id="92" name=""/>
            <p:cNvSpPr/>
            <p:nvPr/>
          </p:nvSpPr>
          <p:spPr>
            <a:xfrm>
              <a:off x="761999" y="2217964"/>
              <a:ext cx="2065902" cy="153760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endParaRPr lang="ko-KR" altLang="en-US" sz="14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400">
                  <a:solidFill>
                    <a:schemeClr val="tx1"/>
                  </a:solidFill>
                </a:rPr>
                <a:t>프로젝트 개발 및 테스팅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3" name=""/>
            <p:cNvSpPr/>
            <p:nvPr/>
          </p:nvSpPr>
          <p:spPr>
            <a:xfrm>
              <a:off x="761999" y="2231569"/>
              <a:ext cx="2065901" cy="632682"/>
            </a:xfrm>
            <a:prstGeom prst="rect">
              <a:avLst/>
            </a:prstGeom>
            <a:solidFill>
              <a:srgbClr val="eedf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~</a:t>
              </a:r>
              <a:r>
                <a:rPr lang="ko-KR" altLang="en-US" b="1">
                  <a:solidFill>
                    <a:schemeClr val="tx1"/>
                  </a:solidFill>
                </a:rPr>
                <a:t> </a:t>
              </a:r>
              <a:r>
                <a:rPr lang="en-US" altLang="ko-KR" b="1">
                  <a:solidFill>
                    <a:schemeClr val="tx1"/>
                  </a:solidFill>
                </a:rPr>
                <a:t>11</a:t>
              </a:r>
              <a:r>
                <a:rPr lang="ko-KR" altLang="en-US" b="1">
                  <a:solidFill>
                    <a:schemeClr val="tx1"/>
                  </a:solidFill>
                </a:rPr>
                <a:t> 주차</a:t>
              </a:r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94" name=""/>
          <p:cNvSpPr txBox="1"/>
          <p:nvPr/>
        </p:nvSpPr>
        <p:spPr>
          <a:xfrm>
            <a:off x="8576146" y="3429000"/>
            <a:ext cx="459052" cy="3657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6" name=""/>
          <p:cNvSpPr txBox="1"/>
          <p:nvPr/>
        </p:nvSpPr>
        <p:spPr>
          <a:xfrm>
            <a:off x="8576146" y="3429000"/>
            <a:ext cx="459052" cy="3657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97" name=""/>
          <p:cNvSpPr txBox="1"/>
          <p:nvPr/>
        </p:nvSpPr>
        <p:spPr>
          <a:xfrm>
            <a:off x="5866474" y="3449193"/>
            <a:ext cx="459051" cy="3645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&gt;&gt;</a:t>
            </a:r>
            <a:endParaRPr lang="en-US" altLang="ko-KR"/>
          </a:p>
        </p:txBody>
      </p:sp>
      <p:sp>
        <p:nvSpPr>
          <p:cNvPr id="110" name="TextBox 2"/>
          <p:cNvSpPr txBox="1"/>
          <p:nvPr/>
        </p:nvSpPr>
        <p:spPr>
          <a:xfrm>
            <a:off x="240395" y="1785923"/>
            <a:ext cx="3169103" cy="574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변경된 진행 일정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63000" y="2962871"/>
            <a:ext cx="1082040" cy="44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10650" y="3429000"/>
            <a:ext cx="2453640" cy="51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시스템 구현 내용</a:t>
            </a:r>
            <a:endParaRPr lang="ko-KR" altLang="en-US" sz="2800" b="1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425449" cy="685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822385"/>
            <a:ext cx="3753274" cy="757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구현 내용 목차</a:t>
            </a:r>
            <a:endParaRPr lang="ko-KR" altLang="en-US" sz="44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10"/>
          <p:cNvGrpSpPr/>
          <p:nvPr/>
        </p:nvGrpSpPr>
        <p:grpSpPr>
          <a:xfrm rot="0">
            <a:off x="7278150" y="2094638"/>
            <a:ext cx="3199068" cy="584775"/>
            <a:chOff x="761999" y="1863785"/>
            <a:chExt cx="3199068" cy="584775"/>
          </a:xfrm>
        </p:grpSpPr>
        <p:grpSp>
          <p:nvGrpSpPr>
            <p:cNvPr id="7" name="그룹 8"/>
            <p:cNvGrpSpPr/>
            <p:nvPr/>
          </p:nvGrpSpPr>
          <p:grpSpPr>
            <a:xfrm rot="0">
              <a:off x="761999" y="1863785"/>
              <a:ext cx="558800" cy="584775"/>
              <a:chOff x="762000" y="1863785"/>
              <a:chExt cx="558800" cy="584775"/>
            </a:xfrm>
          </p:grpSpPr>
          <p:sp>
            <p:nvSpPr>
              <p:cNvPr id="8" name="직사각형 6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TextBox 7"/>
              <p:cNvSpPr txBox="1"/>
              <p:nvPr/>
            </p:nvSpPr>
            <p:spPr>
              <a:xfrm>
                <a:off x="833082" y="1863785"/>
                <a:ext cx="412292" cy="573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1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639" y="1894264"/>
              <a:ext cx="2396428" cy="5114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 명세서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" name="그룹 16"/>
          <p:cNvGrpSpPr/>
          <p:nvPr/>
        </p:nvGrpSpPr>
        <p:grpSpPr>
          <a:xfrm rot="0">
            <a:off x="7278149" y="3136612"/>
            <a:ext cx="3563841" cy="584775"/>
            <a:chOff x="762000" y="1863785"/>
            <a:chExt cx="3563841" cy="584775"/>
          </a:xfrm>
        </p:grpSpPr>
        <p:grpSp>
          <p:nvGrpSpPr>
            <p:cNvPr id="12" name="그룹 17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3" name="직사각형 1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20"/>
              <p:cNvSpPr txBox="1"/>
              <p:nvPr/>
            </p:nvSpPr>
            <p:spPr>
              <a:xfrm>
                <a:off x="833081" y="1863784"/>
                <a:ext cx="412292" cy="57623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2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5" name="TextBox 18"/>
            <p:cNvSpPr txBox="1"/>
            <p:nvPr/>
          </p:nvSpPr>
          <p:spPr>
            <a:xfrm>
              <a:off x="1564640" y="1894265"/>
              <a:ext cx="2761200" cy="520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설계 내용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6" name="그룹 21"/>
          <p:cNvGrpSpPr/>
          <p:nvPr/>
        </p:nvGrpSpPr>
        <p:grpSpPr>
          <a:xfrm rot="0">
            <a:off x="7278149" y="4178586"/>
            <a:ext cx="3259041" cy="584775"/>
            <a:chOff x="762000" y="1863785"/>
            <a:chExt cx="3259041" cy="584775"/>
          </a:xfrm>
        </p:grpSpPr>
        <p:grpSp>
          <p:nvGrpSpPr>
            <p:cNvPr id="17" name="그룹 22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8" name="직사각형 2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" name="TextBox 25"/>
              <p:cNvSpPr txBox="1"/>
              <p:nvPr/>
            </p:nvSpPr>
            <p:spPr>
              <a:xfrm>
                <a:off x="833081" y="1863784"/>
                <a:ext cx="412292" cy="5724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3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0" name="TextBox 23"/>
            <p:cNvSpPr txBox="1"/>
            <p:nvPr/>
          </p:nvSpPr>
          <p:spPr>
            <a:xfrm>
              <a:off x="1564640" y="1894264"/>
              <a:ext cx="2456400" cy="513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구현 결과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1" name="그룹 26"/>
          <p:cNvGrpSpPr/>
          <p:nvPr/>
        </p:nvGrpSpPr>
        <p:grpSpPr>
          <a:xfrm rot="0">
            <a:off x="7278149" y="5220560"/>
            <a:ext cx="3561017" cy="584775"/>
            <a:chOff x="761999" y="1863785"/>
            <a:chExt cx="3561017" cy="584775"/>
          </a:xfrm>
        </p:grpSpPr>
        <p:grpSp>
          <p:nvGrpSpPr>
            <p:cNvPr id="22" name="그룹 27"/>
            <p:cNvGrpSpPr/>
            <p:nvPr/>
          </p:nvGrpSpPr>
          <p:grpSpPr>
            <a:xfrm rot="0">
              <a:off x="761999" y="1863785"/>
              <a:ext cx="558800" cy="584775"/>
              <a:chOff x="762000" y="1863785"/>
              <a:chExt cx="558800" cy="584775"/>
            </a:xfrm>
          </p:grpSpPr>
          <p:sp>
            <p:nvSpPr>
              <p:cNvPr id="23" name="직사각형 2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TextBox 30"/>
              <p:cNvSpPr txBox="1"/>
              <p:nvPr/>
            </p:nvSpPr>
            <p:spPr>
              <a:xfrm>
                <a:off x="833082" y="1863785"/>
                <a:ext cx="412292" cy="5719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4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5" name="TextBox 28"/>
            <p:cNvSpPr txBox="1"/>
            <p:nvPr/>
          </p:nvSpPr>
          <p:spPr>
            <a:xfrm>
              <a:off x="1564639" y="1894264"/>
              <a:ext cx="2758378" cy="5192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테스팅 내용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52" name="직선 연결선 3"/>
          <p:cNvCxnSpPr/>
          <p:nvPr/>
        </p:nvCxnSpPr>
        <p:spPr>
          <a:xfrm>
            <a:off x="5333999" y="1644227"/>
            <a:ext cx="451026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351300" y="1485982"/>
            <a:ext cx="3661227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User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523874" y="2449818"/>
            <a:ext cx="10933274" cy="3102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사용자들이 물품 거래 서비스를 이용할 수 있도록 해당 사이트에 접속할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다른 사용자들과의 거래를 위해 사용자가 소지하고 있는 물품을 공유할 수 있어야 함 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서비스 이용 중 불편한 점이나 궁금한 점 등이 있다면 관리자에게 문의할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서비스 이용 중 사용자가 자신의 정보를 보고 싶거나 변경하고 싶은 정보가 있으면 언제든지 변경할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서비스 제공자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r>
              <a:rPr lang="ko-KR" altLang="en-US"/>
              <a:t>는 서비스 오류로 인한 긴급 시스템 점검이나 이벤트 등이 생기면 사용자에게 알릴 수 있어야 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456789" y="1497100"/>
            <a:ext cx="3661227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User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629363" y="2425659"/>
            <a:ext cx="10933274" cy="2011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더 이상 해당 서비스를 이용하기 싫은 경우 언제든지 회원 탈퇴를 할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서비스에 등록된 물품을 거래하길 원하는 경우 사용자끼리 연락할 수 있는 수단이 필요함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물품 거래의 신뢰성을 위해 사용자가 물품을 올린 사용자의 정보를 알 수 있어야 함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사용자가 거래하고 싶은 물품을 미리 선택한 후 나중에 한 번에 볼 수 있어야 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351300" y="1291955"/>
            <a:ext cx="4030321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System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523874" y="2220513"/>
            <a:ext cx="10933274" cy="365450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사용자는 크게 관리자와 고객이 있고</a:t>
            </a:r>
            <a:r>
              <a:rPr lang="en-US" altLang="ko-KR"/>
              <a:t>,</a:t>
            </a:r>
            <a:r>
              <a:rPr lang="ko-KR" altLang="en-US"/>
              <a:t> 고객은 의류를 공유하는 공유자와 피공유자가 있음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관리자는 데이터베이스에 존재하는 계정을 이용</a:t>
            </a:r>
            <a:r>
              <a:rPr lang="en-US" altLang="ko-KR"/>
              <a:t>,</a:t>
            </a:r>
            <a:r>
              <a:rPr lang="ko-KR" altLang="en-US"/>
              <a:t> 고객은 학생증 인증으로 회원가입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처음 로그인 화면에서 관리자 혹은 고객을 선택하여 로그인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로그인에 성공하면 공유된 물품 목록을 보여주는 페이지로 자동 이동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</a:t>
            </a:r>
            <a:r>
              <a:rPr lang="en-US" altLang="ko-KR"/>
              <a:t>(</a:t>
            </a:r>
            <a:r>
              <a:rPr lang="ko-KR" altLang="en-US"/>
              <a:t>피공유자</a:t>
            </a:r>
            <a:r>
              <a:rPr lang="en-US" altLang="ko-KR"/>
              <a:t>)</a:t>
            </a:r>
            <a:r>
              <a:rPr lang="ko-KR" altLang="en-US"/>
              <a:t>은 공유된 물품 목록을 보여주는 페이지에서 상품 검색 기능 이용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</a:t>
            </a:r>
            <a:r>
              <a:rPr lang="en-US" altLang="ko-KR"/>
              <a:t>(</a:t>
            </a:r>
            <a:r>
              <a:rPr lang="ko-KR" altLang="en-US"/>
              <a:t>공유자</a:t>
            </a:r>
            <a:r>
              <a:rPr lang="en-US" altLang="ko-KR"/>
              <a:t>)</a:t>
            </a:r>
            <a:r>
              <a:rPr lang="ko-KR" altLang="en-US"/>
              <a:t>은 공유하고자 하는 물품의 사진과 상세내용을 올려 물품 등록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피공유자가 공유를 원하는 상품을 결정한 후 위시리스트에 등록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 txBox="1"/>
          <p:nvPr/>
        </p:nvSpPr>
        <p:spPr>
          <a:xfrm>
            <a:off x="523874" y="2220513"/>
            <a:ext cx="10933274" cy="365450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등록된 물품 목록에서 원하는 상품을 선택하여 물품에 대한 자세한 내용 확인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피공유자가 공유를 원할 경우 물품 내용 페이지에 댓글 등록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피공유자가 공유자의 정보를 원할 경우 물품 내용 페이지에서 공유자의 정보를 클릭하여 확인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고객센터에서 궁금한 질문 등록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고객센터에서 공지사항을 볼 수 있고 클릭하여 자세한 내용 확인 가능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내정보 페이지에서 자신의 정보 수정</a:t>
            </a: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endParaRPr lang="ko-KR" altLang="en-US"/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/>
              <a:t>고객은 내정보 페이지에서 로그아웃 가능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351300" y="1291955"/>
            <a:ext cx="4030321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System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60" y="290690"/>
            <a:ext cx="2200725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요구사항 명세서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3" name="TextBox 2"/>
          <p:cNvSpPr txBox="1"/>
          <p:nvPr/>
        </p:nvSpPr>
        <p:spPr>
          <a:xfrm>
            <a:off x="7054518" y="553766"/>
            <a:ext cx="4030322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System Requirement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  <p:graphicFrame>
        <p:nvGraphicFramePr>
          <p:cNvPr id="138" name=""/>
          <p:cNvGraphicFramePr>
            <a:graphicFrameLocks noGrp="1"/>
          </p:cNvGraphicFramePr>
          <p:nvPr/>
        </p:nvGraphicFramePr>
        <p:xfrm>
          <a:off x="555625" y="1208246"/>
          <a:ext cx="10520560" cy="5347333"/>
        </p:xfrm>
        <a:graphic>
          <a:graphicData uri="http://schemas.openxmlformats.org/drawingml/2006/table">
            <a:tbl>
              <a:tblPr firstRow="1" bandRow="1"/>
              <a:tblGrid>
                <a:gridCol w="1960994"/>
                <a:gridCol w="3836842"/>
                <a:gridCol w="4722724"/>
              </a:tblGrid>
              <a:tr h="577215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Login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회원가입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학생증 인증을 통한 회원가입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관리자 승인 필요</a:t>
                      </a:r>
                      <a:r>
                        <a:rPr lang="en-US" altLang="ko-KR" sz="1400"/>
                        <a:t>)</a:t>
                      </a:r>
                      <a:endParaRPr lang="en-US" altLang="ko-KR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로그인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가입된 </a:t>
                      </a:r>
                      <a:r>
                        <a:rPr lang="en-US" altLang="ko-KR" sz="1400"/>
                        <a:t>ID/Password</a:t>
                      </a:r>
                      <a:r>
                        <a:rPr lang="ko-KR" altLang="en-US" sz="1400"/>
                        <a:t>를 통해 로그인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정보 관리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비밀번호 변경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계정 탈퇴 등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ID/Password</a:t>
                      </a:r>
                      <a:r>
                        <a:rPr lang="ko-KR" altLang="en-US" sz="1400"/>
                        <a:t> 찾기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학번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이메일 인증 등으로 </a:t>
                      </a:r>
                      <a:r>
                        <a:rPr lang="en-US" altLang="ko-KR" sz="1400"/>
                        <a:t>ID/Password</a:t>
                      </a:r>
                      <a:r>
                        <a:rPr lang="ko-KR" altLang="en-US" sz="1400"/>
                        <a:t> 찾기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</a:tr>
              <a:tr h="339090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Admin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관리자 채팅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사용자와 관리자간 채팅 상담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공지사항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 시 주의사항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이벤트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점검 등 업로드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339090">
                <a:tc row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User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메인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 물품의 사진과 자세한 설명 페이지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종류별 공유물품 검색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사용자가 원하는 종류의 물품 검색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상세설명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공유자가 작성한 상세설명과 물품 사진 등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33909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결정 시 사용자 간 채팅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사용자가 공유물품을 결정하면 공유자와 채팅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ffe7d8"/>
                    </a:solidFill>
                  </a:tcPr>
                </a:tc>
              </a:tr>
              <a:tr h="52006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공유물품 등록 페이지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공유자가 물품 등록을 위해 사진과 상세설명 기재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7d8"/>
                    </a:solidFill>
                  </a:tcPr>
                </a:tc>
              </a:tr>
              <a:tr h="520065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400"/>
                        <a:t>UserInfo</a:t>
                      </a:r>
                      <a:endParaRPr lang="en-US" altLang="ko-KR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신뢰도 정보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공유자의 신뢰도를 거래평과 거래내역 등을 바탕으로 표시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</a:tr>
              <a:tr h="339089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최근 공유 물품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사용자의 최근 공유 물품에 대한 사진 제공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</a:tcPr>
                </a:tc>
              </a:tr>
              <a:tr h="339089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400"/>
                        <a:t>사용자 최근 거래 내역</a:t>
                      </a:r>
                      <a:endParaRPr lang="ko-KR" altLang="en-US" sz="1400"/>
                    </a:p>
                  </a:txBody>
                  <a:tcPr marL="91440" marR="9144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400"/>
                        <a:t>사용자의 최근 거래 내역에 대한 정보 제공</a:t>
                      </a:r>
                      <a:endParaRPr lang="ko-KR" altLang="en-US" sz="1400"/>
                    </a:p>
                  </a:txBody>
                  <a:tcPr marL="91440" marR="9144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234360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설계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7003810" y="310293"/>
            <a:ext cx="4155384" cy="64030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b="1" spc="-300">
                <a:solidFill>
                  <a:schemeClr val="accent1"/>
                </a:solidFill>
              </a:rPr>
              <a:t>“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Use case Diagram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”</a:t>
            </a:r>
            <a:endParaRPr lang="en-US" altLang="ko-KR" sz="3600" b="1" spc="-300">
              <a:solidFill>
                <a:schemeClr val="accent1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5369" y="1002303"/>
            <a:ext cx="10081261" cy="5395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0880" y="497840"/>
            <a:ext cx="1276985" cy="7575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  <a:endParaRPr lang="ko-KR" altLang="en-US" sz="44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975899" y="2167672"/>
            <a:ext cx="2887566" cy="584775"/>
            <a:chOff x="762000" y="1863785"/>
            <a:chExt cx="2887566" cy="584775"/>
          </a:xfrm>
        </p:grpSpPr>
        <p:grpSp>
          <p:nvGrpSpPr>
            <p:cNvPr id="9" name="그룹 8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33082" y="1863785"/>
                <a:ext cx="412292" cy="573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1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64640" y="1894265"/>
              <a:ext cx="208492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1975899" y="3209646"/>
            <a:ext cx="3563841" cy="584775"/>
            <a:chOff x="762000" y="1863785"/>
            <a:chExt cx="3563841" cy="584775"/>
          </a:xfrm>
        </p:grpSpPr>
        <p:grpSp>
          <p:nvGrpSpPr>
            <p:cNvPr id="18" name="그룹 17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33082" y="1863785"/>
                <a:ext cx="412292" cy="5698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2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564640" y="1894265"/>
              <a:ext cx="2761201" cy="5108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진행 일정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1975899" y="4251620"/>
            <a:ext cx="3259041" cy="584775"/>
            <a:chOff x="762000" y="1863785"/>
            <a:chExt cx="3259041" cy="584775"/>
          </a:xfrm>
        </p:grpSpPr>
        <p:grpSp>
          <p:nvGrpSpPr>
            <p:cNvPr id="23" name="그룹 22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3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564640" y="1894265"/>
              <a:ext cx="245640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구현 내용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1975899" y="5293594"/>
            <a:ext cx="2582766" cy="584775"/>
            <a:chOff x="762000" y="1863785"/>
            <a:chExt cx="2582766" cy="584775"/>
          </a:xfrm>
        </p:grpSpPr>
        <p:grpSp>
          <p:nvGrpSpPr>
            <p:cNvPr id="28" name="그룹 27"/>
            <p:cNvGrpSpPr/>
            <p:nvPr/>
          </p:nvGrpSpPr>
          <p:grpSpPr>
            <a:xfrm rot="0"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33082" y="1863785"/>
                <a:ext cx="412292" cy="5719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>
                    <a:solidFill>
                      <a:schemeClr val="accent1"/>
                    </a:solidFill>
                  </a:rPr>
                  <a:t>4</a:t>
                </a:r>
                <a:endParaRPr lang="ko-KR" altLang="en-US" sz="3200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564640" y="1894265"/>
              <a:ext cx="1780125" cy="5128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 spc="-3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시스템 평가</a:t>
              </a:r>
              <a:endParaRPr lang="ko-KR" altLang="en-US" sz="2800" b="1" spc="-3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3" name="TextBox 5"/>
          <p:cNvSpPr txBox="1"/>
          <p:nvPr/>
        </p:nvSpPr>
        <p:spPr>
          <a:xfrm>
            <a:off x="1954085" y="914000"/>
            <a:ext cx="2365773" cy="36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accent2">
                    <a:lumMod val="60000"/>
                    <a:lumOff val="40000"/>
                  </a:schemeClr>
                </a:solidFill>
              </a:rPr>
              <a:t>A table of contents</a:t>
            </a:r>
            <a:endParaRPr lang="en-US" altLang="ko-KR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234360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설계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8067551" y="434706"/>
            <a:ext cx="2818851" cy="6397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b="1" spc="-300">
                <a:solidFill>
                  <a:schemeClr val="accent1"/>
                </a:solidFill>
              </a:rPr>
              <a:t>“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State Chart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”</a:t>
            </a:r>
            <a:endParaRPr lang="en-US" altLang="ko-KR" sz="3600" b="1" spc="-300">
              <a:solidFill>
                <a:schemeClr val="accent1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415" y="1030604"/>
            <a:ext cx="9361170" cy="555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234360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설계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7668746" y="375172"/>
            <a:ext cx="3602624" cy="6420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3600" b="1" spc="-300">
                <a:solidFill>
                  <a:schemeClr val="accent1"/>
                </a:solidFill>
              </a:rPr>
              <a:t>“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Class Diagram</a:t>
            </a:r>
            <a:r>
              <a:rPr lang="ko-KR" altLang="en-US" sz="3600" b="1" spc="-300">
                <a:solidFill>
                  <a:schemeClr val="accent1"/>
                </a:solidFill>
              </a:rPr>
              <a:t> </a:t>
            </a:r>
            <a:r>
              <a:rPr lang="en-US" altLang="ko-KR" sz="3600" b="1" spc="-300">
                <a:solidFill>
                  <a:schemeClr val="accent1"/>
                </a:solidFill>
              </a:rPr>
              <a:t>”</a:t>
            </a:r>
            <a:endParaRPr lang="en-US" altLang="ko-KR" sz="3600" b="1" spc="-300">
              <a:solidFill>
                <a:schemeClr val="accent1"/>
              </a:solidFill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847" y="1062157"/>
            <a:ext cx="10801350" cy="5379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6956196" y="393380"/>
            <a:ext cx="3049916" cy="6429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spc="-300">
                <a:solidFill>
                  <a:srgbClr val="ff8778"/>
                </a:solidFill>
              </a:rPr>
              <a:t>“</a:t>
            </a:r>
            <a:r>
              <a:rPr lang="ko-KR" altLang="en-US" sz="3600" b="1" spc="-300">
                <a:solidFill>
                  <a:srgbClr val="ff8778"/>
                </a:solidFill>
              </a:rPr>
              <a:t> 웹앱 디자인 </a:t>
            </a:r>
            <a:r>
              <a:rPr lang="en-US" altLang="ko-KR" sz="3600" b="1" spc="-300">
                <a:solidFill>
                  <a:srgbClr val="ff8778"/>
                </a:solidFill>
              </a:rPr>
              <a:t>”</a:t>
            </a:r>
            <a:endParaRPr lang="en-US" altLang="ko-KR" sz="3600" b="1" spc="-300">
              <a:solidFill>
                <a:srgbClr val="ff8778"/>
              </a:solidFill>
            </a:endParaRPr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567" y="1603235"/>
            <a:ext cx="5040630" cy="4956930"/>
          </a:xfrm>
          <a:prstGeom prst="rect">
            <a:avLst/>
          </a:prstGeom>
        </p:spPr>
      </p:pic>
      <p:sp>
        <p:nvSpPr>
          <p:cNvPr id="134" name=""/>
          <p:cNvSpPr txBox="1"/>
          <p:nvPr/>
        </p:nvSpPr>
        <p:spPr>
          <a:xfrm>
            <a:off x="589963" y="1213409"/>
            <a:ext cx="1415417" cy="3182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로그인 부분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04617"/>
            <a:ext cx="5400675" cy="4992034"/>
          </a:xfrm>
          <a:prstGeom prst="rect">
            <a:avLst/>
          </a:prstGeom>
        </p:spPr>
      </p:pic>
      <p:sp>
        <p:nvSpPr>
          <p:cNvPr id="137" name=""/>
          <p:cNvSpPr txBox="1"/>
          <p:nvPr/>
        </p:nvSpPr>
        <p:spPr>
          <a:xfrm>
            <a:off x="6096000" y="1243515"/>
            <a:ext cx="2728726" cy="319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홈 화면 </a:t>
            </a:r>
            <a:r>
              <a:rPr lang="en-US" altLang="ko-KR" sz="1500" b="1">
                <a:solidFill>
                  <a:srgbClr val="ff8778"/>
                </a:solidFill>
              </a:rPr>
              <a:t>&amp;</a:t>
            </a:r>
            <a:r>
              <a:rPr lang="ko-KR" altLang="en-US" sz="1500" b="1">
                <a:solidFill>
                  <a:srgbClr val="ff8778"/>
                </a:solidFill>
              </a:rPr>
              <a:t> 의류 공유 페이지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  <p:sp>
        <p:nvSpPr>
          <p:cNvPr id="142" name="TextBox 2"/>
          <p:cNvSpPr txBox="1"/>
          <p:nvPr/>
        </p:nvSpPr>
        <p:spPr>
          <a:xfrm>
            <a:off x="3942580" y="275959"/>
            <a:ext cx="2322437" cy="4460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구현 결과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317" y="2083554"/>
            <a:ext cx="5827849" cy="4066980"/>
          </a:xfrm>
          <a:prstGeom prst="rect">
            <a:avLst/>
          </a:prstGeom>
        </p:spPr>
      </p:pic>
      <p:pic>
        <p:nvPicPr>
          <p:cNvPr id="1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07450" y="104882"/>
            <a:ext cx="3600450" cy="6648235"/>
          </a:xfrm>
          <a:prstGeom prst="rect">
            <a:avLst/>
          </a:prstGeom>
        </p:spPr>
      </p:pic>
      <p:sp>
        <p:nvSpPr>
          <p:cNvPr id="140" name=""/>
          <p:cNvSpPr txBox="1"/>
          <p:nvPr/>
        </p:nvSpPr>
        <p:spPr>
          <a:xfrm>
            <a:off x="439317" y="1720713"/>
            <a:ext cx="2947773" cy="315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고객센터 </a:t>
            </a:r>
            <a:r>
              <a:rPr lang="en-US" altLang="ko-KR" sz="1500" b="1">
                <a:solidFill>
                  <a:srgbClr val="ff8778"/>
                </a:solidFill>
              </a:rPr>
              <a:t>&amp;</a:t>
            </a:r>
            <a:r>
              <a:rPr lang="ko-KR" altLang="en-US" sz="1500" b="1">
                <a:solidFill>
                  <a:srgbClr val="ff8778"/>
                </a:solidFill>
              </a:rPr>
              <a:t> 위시리스트 페이지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  <p:sp>
        <p:nvSpPr>
          <p:cNvPr id="142" name="TextBox 2"/>
          <p:cNvSpPr txBox="1"/>
          <p:nvPr/>
        </p:nvSpPr>
        <p:spPr>
          <a:xfrm>
            <a:off x="3942580" y="275959"/>
            <a:ext cx="2322437" cy="4460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구현 결과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43" name="TextBox 2"/>
          <p:cNvSpPr txBox="1"/>
          <p:nvPr/>
        </p:nvSpPr>
        <p:spPr>
          <a:xfrm>
            <a:off x="440302" y="966825"/>
            <a:ext cx="3049916" cy="6429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 spc="-300">
                <a:solidFill>
                  <a:srgbClr val="ff8778"/>
                </a:solidFill>
              </a:rPr>
              <a:t>“</a:t>
            </a:r>
            <a:r>
              <a:rPr lang="ko-KR" altLang="en-US" sz="3600" b="1" spc="-300">
                <a:solidFill>
                  <a:srgbClr val="ff8778"/>
                </a:solidFill>
              </a:rPr>
              <a:t> 웹앱 디자인 </a:t>
            </a:r>
            <a:r>
              <a:rPr lang="en-US" altLang="ko-KR" sz="3600" b="1" spc="-300">
                <a:solidFill>
                  <a:srgbClr val="ff8778"/>
                </a:solidFill>
              </a:rPr>
              <a:t>”</a:t>
            </a:r>
            <a:endParaRPr lang="en-US" altLang="ko-KR" sz="3600" b="1" spc="-300">
              <a:solidFill>
                <a:srgbClr val="ff8778"/>
              </a:solidFill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6997493" y="4240568"/>
            <a:ext cx="425203" cy="2507603"/>
          </a:xfrm>
          <a:prstGeom prst="rect">
            <a:avLst/>
          </a:prstGeom>
        </p:spPr>
        <p:txBody>
          <a:bodyPr vert="eaVert" wrap="square">
            <a:spAutoFit/>
          </a:bodyPr>
          <a:p>
            <a:pPr>
              <a:defRPr/>
            </a:pPr>
            <a:r>
              <a:rPr lang="en-US" altLang="ko-KR" sz="1500" b="1">
                <a:solidFill>
                  <a:srgbClr val="ff8778"/>
                </a:solidFill>
              </a:rPr>
              <a:t>{</a:t>
            </a:r>
            <a:r>
              <a:rPr lang="ko-KR" altLang="en-US" sz="1500" b="1">
                <a:solidFill>
                  <a:srgbClr val="ff8778"/>
                </a:solidFill>
              </a:rPr>
              <a:t> 내정보 </a:t>
            </a:r>
            <a:r>
              <a:rPr lang="en-US" altLang="ko-KR" sz="1500" b="1">
                <a:solidFill>
                  <a:srgbClr val="ff8778"/>
                </a:solidFill>
              </a:rPr>
              <a:t>&amp;</a:t>
            </a:r>
            <a:r>
              <a:rPr lang="ko-KR" altLang="en-US" sz="1500" b="1">
                <a:solidFill>
                  <a:srgbClr val="ff8778"/>
                </a:solidFill>
              </a:rPr>
              <a:t> 검색 페이지 </a:t>
            </a:r>
            <a:r>
              <a:rPr lang="en-US" altLang="ko-KR" sz="1500" b="1">
                <a:solidFill>
                  <a:srgbClr val="ff8778"/>
                </a:solidFill>
              </a:rPr>
              <a:t>}</a:t>
            </a:r>
            <a:endParaRPr lang="en-US" altLang="ko-KR" sz="1500" b="1">
              <a:solidFill>
                <a:srgbClr val="ff877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230380" y="1093177"/>
            <a:ext cx="3610732" cy="63846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-300">
                <a:solidFill>
                  <a:srgbClr val="ff8778"/>
                </a:solidFill>
              </a:rPr>
              <a:t>“</a:t>
            </a:r>
            <a:r>
              <a:rPr lang="ko-KR" altLang="en-US" sz="3600" b="1" spc="-300">
                <a:solidFill>
                  <a:srgbClr val="ff8778"/>
                </a:solidFill>
              </a:rPr>
              <a:t> 웹앱 실행 영상 </a:t>
            </a:r>
            <a:r>
              <a:rPr lang="en-US" altLang="ko-KR" sz="3600" b="1" spc="-300">
                <a:solidFill>
                  <a:srgbClr val="ff8778"/>
                </a:solidFill>
              </a:rPr>
              <a:t>”</a:t>
            </a:r>
            <a:endParaRPr lang="en-US" altLang="ko-KR" sz="3600" b="1" spc="-300">
              <a:solidFill>
                <a:srgbClr val="ff8778"/>
              </a:solidFill>
            </a:endParaRPr>
          </a:p>
        </p:txBody>
      </p:sp>
      <p:sp>
        <p:nvSpPr>
          <p:cNvPr id="142" name="TextBox 2"/>
          <p:cNvSpPr txBox="1"/>
          <p:nvPr/>
        </p:nvSpPr>
        <p:spPr>
          <a:xfrm>
            <a:off x="3942580" y="275959"/>
            <a:ext cx="2322437" cy="44603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시스템 구현 결과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177709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테스팅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324595" y="1158427"/>
            <a:ext cx="3780659" cy="573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Decision Tree ” - </a:t>
            </a:r>
            <a:r>
              <a:rPr lang="en-US" altLang="ko-KR" sz="2400" b="1" spc="-300">
                <a:solidFill>
                  <a:schemeClr val="accent1"/>
                </a:solidFill>
              </a:rPr>
              <a:t>Login</a:t>
            </a:r>
            <a:endParaRPr lang="en-US" altLang="ko-KR" sz="2400" b="1" spc="-3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331871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구현 내용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969659" y="290690"/>
            <a:ext cx="1777091" cy="4503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solidFill>
                  <a:schemeClr val="accent2"/>
                </a:solidFill>
              </a:rPr>
              <a:t>-</a:t>
            </a:r>
            <a:r>
              <a:rPr lang="ko-KR" altLang="en-US" sz="2400" b="1" spc="-300">
                <a:solidFill>
                  <a:schemeClr val="accent2"/>
                </a:solidFill>
              </a:rPr>
              <a:t>  테스팅 내용</a:t>
            </a:r>
            <a:endParaRPr lang="ko-KR" altLang="en-US" sz="2400" b="1" spc="-300">
              <a:solidFill>
                <a:schemeClr val="accent2"/>
              </a:solidFill>
            </a:endParaRPr>
          </a:p>
        </p:txBody>
      </p:sp>
      <p:sp>
        <p:nvSpPr>
          <p:cNvPr id="132" name="TextBox 2"/>
          <p:cNvSpPr txBox="1"/>
          <p:nvPr/>
        </p:nvSpPr>
        <p:spPr>
          <a:xfrm>
            <a:off x="351301" y="1211838"/>
            <a:ext cx="4564024" cy="576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“</a:t>
            </a:r>
            <a:r>
              <a:rPr lang="ko-KR" altLang="en-US" sz="3200" b="1" spc="-300">
                <a:solidFill>
                  <a:schemeClr val="accent1"/>
                </a:solidFill>
              </a:rPr>
              <a:t> </a:t>
            </a:r>
            <a:r>
              <a:rPr lang="en-US" altLang="ko-KR" sz="3200" b="1" spc="-300">
                <a:solidFill>
                  <a:schemeClr val="accent1"/>
                </a:solidFill>
              </a:rPr>
              <a:t>Boundary Value Testing ”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/>
          <p:cNvSpPr/>
          <p:nvPr/>
        </p:nvSpPr>
        <p:spPr>
          <a:xfrm>
            <a:off x="4369981" y="2413591"/>
            <a:ext cx="5837275" cy="1935125"/>
          </a:xfrm>
          <a:prstGeom prst="bracketPair">
            <a:avLst>
              <a:gd name="adj" fmla="val 1666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93409" y="3234557"/>
            <a:ext cx="3132455" cy="754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/>
              <a:t>시스템 평가</a:t>
            </a:r>
            <a:endParaRPr lang="ko-KR" altLang="en-US" sz="4400" b="1" spc="-150"/>
          </a:p>
        </p:txBody>
      </p:sp>
      <p:sp>
        <p:nvSpPr>
          <p:cNvPr id="6" name="TextBox 4"/>
          <p:cNvSpPr txBox="1"/>
          <p:nvPr/>
        </p:nvSpPr>
        <p:spPr>
          <a:xfrm>
            <a:off x="5009197" y="2682202"/>
            <a:ext cx="1311593" cy="5448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accent1"/>
                </a:solidFill>
              </a:rPr>
              <a:t>Part 4,</a:t>
            </a:r>
            <a:endParaRPr lang="en-US" altLang="ko-KR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83" y="127626"/>
            <a:ext cx="2461463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시스템 평가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06799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en-US" altLang="ko-KR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5400675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32" name="TextBox 2"/>
          <p:cNvSpPr txBox="1"/>
          <p:nvPr/>
        </p:nvSpPr>
        <p:spPr>
          <a:xfrm>
            <a:off x="351301" y="1291955"/>
            <a:ext cx="3264351" cy="5730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solidFill>
                  <a:schemeClr val="accent1"/>
                </a:solidFill>
              </a:rPr>
              <a:t>  </a:t>
            </a:r>
            <a:r>
              <a:rPr lang="en-US" altLang="ko-KR" sz="3200" b="1" spc="-300">
                <a:solidFill>
                  <a:schemeClr val="accent1"/>
                </a:solidFill>
              </a:rPr>
              <a:t>Evaluation 1</a:t>
            </a:r>
            <a:endParaRPr lang="en-US" altLang="ko-KR" sz="3200" b="1" spc="-3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사각형: 둥근 모서리 2"/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75592" y="662794"/>
            <a:ext cx="2556584" cy="5564832"/>
          </a:xfrm>
          <a:prstGeom prst="roundRect">
            <a:avLst>
              <a:gd name="adj" fmla="val 8505"/>
            </a:avLst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2501" y="2852582"/>
            <a:ext cx="5011092" cy="115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/>
                <a:ea typeface="G마켓 산스 TTF Bold"/>
              </a:rPr>
              <a:t>감사합니다</a:t>
            </a:r>
            <a:r>
              <a:rPr lang="en-US" altLang="ko-KR" sz="7000" b="1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/>
                <a:ea typeface="G마켓 산스 TTF Bold"/>
              </a:rPr>
              <a:t>.</a:t>
            </a:r>
            <a:endParaRPr lang="en-US" altLang="ko-KR" sz="7000" b="1">
              <a:solidFill>
                <a:schemeClr val="accent6">
                  <a:lumMod val="40000"/>
                  <a:lumOff val="60000"/>
                </a:schemeClr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63000" y="2962871"/>
            <a:ext cx="1090363" cy="44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5900" y="3429000"/>
            <a:ext cx="2082165" cy="51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개요</a:t>
            </a:r>
            <a:endParaRPr lang="ko-KR" altLang="en-US" sz="2800" b="1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485" y="2705725"/>
            <a:ext cx="2897505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8800" b="1" spc="600">
                <a:solidFill>
                  <a:srgbClr val="3d3d3d"/>
                </a:solidFill>
                <a:latin typeface="G마켓 산스 TTF Bold"/>
                <a:ea typeface="G마켓 산스 TTF Bold"/>
              </a:rPr>
              <a:t>Q&amp;A</a:t>
            </a:r>
            <a:endParaRPr lang="ko-KR" altLang="en-US" sz="8800" b="1" spc="600">
              <a:solidFill>
                <a:srgbClr val="3d3d3d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3241107"/>
            <a:ext cx="11099320" cy="3050538"/>
            <a:chOff x="811410" y="3004822"/>
            <a:chExt cx="11099320" cy="30505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9AD64F3-E513-4846-9B7F-A05DF9950A20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3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367501"/>
            <a:ext cx="11085950" cy="1463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2362129" y="1759346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spc="-150" dirty="0">
                <a:solidFill>
                  <a:srgbClr val="554F4D"/>
                </a:solidFill>
              </a:rPr>
              <a:t>.</a:t>
            </a:r>
            <a:endParaRPr lang="ko-KR" altLang="en-US" sz="40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53720" y="4645725"/>
            <a:ext cx="4431496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5006780" y="5069900"/>
            <a:ext cx="6635669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5209001" y="3031179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5342583" y="3076728"/>
            <a:ext cx="490209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81468" y="3083101"/>
            <a:ext cx="621422" cy="63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5220583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5322675" y="4030104"/>
            <a:ext cx="553191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356316" y="4030104"/>
            <a:ext cx="472713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9549593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9549593" y="41274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93355"/>
              </p:ext>
            </p:extLst>
          </p:nvPr>
        </p:nvGraphicFramePr>
        <p:xfrm>
          <a:off x="667860" y="1636151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D4EECAC-E1C4-444C-ADA9-C1599C3884F8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8FD850-AE46-4D08-848E-2D26F370B2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A571-0EC4-4E81-AFAE-E2477CBCC8E1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45DBEC8-AC0A-4A5A-924C-27123CEE0045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B09A983-6C0D-4BB1-AEDE-D2BBCD1AEF7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754CEEA-A9C3-4133-8327-8BCFB40585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BCF0-7BBD-41FE-BFF6-98CCA0B5726C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A262B04A-C724-4452-9472-8F71291093E1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2F085E-613E-41D0-80B0-6E0E2155CA9F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1DE82899-88FA-4EC8-8B1D-694C7850E495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3BC24D4-4067-4032-B953-942A595B8206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0A69-DC5D-4339-8696-39855F1AC2B6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982144E2-8ADF-4B55-910E-B05428647F57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AFCFC-E87C-48F7-AA3C-763BE72427AE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65D3C7-97F8-466F-BD96-0626DCB0449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rgbClr val="F3DFBA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9534" y="1564957"/>
            <a:ext cx="4504863" cy="468058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2786" y="1972744"/>
            <a:ext cx="3498979" cy="468058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8279" y="1234497"/>
            <a:ext cx="4474089" cy="4680585"/>
          </a:xfrm>
          <a:prstGeom prst="rect">
            <a:avLst/>
          </a:prstGeom>
        </p:spPr>
      </p:pic>
      <p:sp>
        <p:nvSpPr>
          <p:cNvPr id="41" name="TextBox 2"/>
          <p:cNvSpPr txBox="1"/>
          <p:nvPr/>
        </p:nvSpPr>
        <p:spPr>
          <a:xfrm>
            <a:off x="172360" y="1027811"/>
            <a:ext cx="3324608" cy="4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24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주제 선정에 참고한 기사</a:t>
            </a:r>
            <a:endParaRPr lang="ko-KR" altLang="en-US" sz="24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BE269-7224-4917-98C8-5589BB99DD8E}"/>
              </a:ext>
            </a:extLst>
          </p:cNvPr>
          <p:cNvSpPr txBox="1"/>
          <p:nvPr/>
        </p:nvSpPr>
        <p:spPr>
          <a:xfrm>
            <a:off x="286249" y="64557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C0C5F1-B32A-47D5-BBA7-7D3040BC04A5}"/>
              </a:ext>
            </a:extLst>
          </p:cNvPr>
          <p:cNvGrpSpPr/>
          <p:nvPr/>
        </p:nvGrpSpPr>
        <p:grpSpPr>
          <a:xfrm>
            <a:off x="1532067" y="1536194"/>
            <a:ext cx="9855199" cy="4499736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24C700-5BFE-4AFB-B341-FD64A01B363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8A066B5-8645-4F93-B74C-D44A93D9C01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0D477D6-78C6-4E7F-B322-06E26941B1DE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D3DFE8-760E-4DDE-8121-923E911C1867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E7514D-6BEA-4187-8FD8-86682DB640F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C5DE9D-5D11-438C-8E26-6190F7F02C8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33BEE6-552A-4DCF-A46A-031AD68DDBF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F00913D-5D92-4119-B8BE-536F605AB3B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7F2F9C-D350-4A17-8CC2-B3C4E563727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39B16C-4318-4751-B58A-D7C70C374AB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1F4F5-09DD-4668-BF84-617724695517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45611D-95F7-48E8-8881-CDF1700CA20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54F9AF1-C2E8-43D3-AD23-715F07A4736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6810A57-D667-409C-8F33-D68DE1EF663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54E6BE-0C80-47A9-A8F9-2E1E724FC09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A4FECE-F2B1-40BB-880E-AE9DFD13F1B4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E190483-33A2-4CDA-9F4B-6B8D69667F2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BE0118E-EBDC-4C03-A377-806CD09940B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6A8B7CD-0339-48E9-80BC-2C48BAAEB56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465836F-1529-4E87-AF18-1504CEFF6C0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D7B013-0B56-4D3D-B0F1-E7F6761D24D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969BF68-F38E-407C-AE6C-3D530478D61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65E4BEB-2F42-42ED-A2C6-F0AF88C9AF9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553DA4-CC12-463C-8D15-2194D225422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10E98C3-22D8-4A19-BA3D-F723B2EF56DE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AF881D-FB80-40AA-B23F-2C6997100DB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2C87503-5634-4FF4-B6C3-542FCCA8B73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4B0CFC-537C-49B7-874D-C204E82431AA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EE75ABA-0495-4195-9BFC-53046DCCE0D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6A179EE-93BD-471D-B7E1-6C2812653F0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59C54A-A4BC-4B70-B111-12D8E83F50D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8A429B2-08A7-402D-B2CE-887E8AB91CC8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B01DA04-F156-493B-9DB5-13DDF2EFFC7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FA4B6B-05AC-4BFB-9A67-26FC4B0BF4A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8D8C405-0575-4594-8A55-804E80D6609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3055A13-F282-479A-A72F-6FE78DD7137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7561427-B9DA-4E2E-9714-73FC47F5481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35D15BD-098B-4ACA-A688-7CE377CC8B7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60FC44-2F20-4970-A2E2-B451A43D001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5D4D99A-1718-472D-A803-256B106F8678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A7B1EA7-6161-4960-8E4E-D9F02361FCA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F9616AA-7E87-40ED-99D0-A895E93D1B0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86BD8E-A868-453C-8A62-BF9300FC1314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4E10AE-8A57-46CE-B945-AEEE10E599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3C336C2-CE19-4D5B-97D4-B8A6292B5F29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DA75AF-C0B7-4723-BE63-6A6136F527D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2FE9FAC-D41D-465A-8361-3F75A8F60D9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9148A4B-9B16-4C02-90E3-C7D479EC6D35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03DCA20-D1E2-4460-A0AC-E0F9D4E1AA43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E26EFE1-05B0-4863-998C-F08CE1F412B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8EE68D3-452D-415D-92F5-F07668A306B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BF35B08-A615-4E84-9093-D8D7B27A208B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C0C29EC-945B-473F-82C5-F8461BA25B5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D55532B-92E0-4835-805B-E7576FE7B95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35CD2F3-C1E2-44F3-B404-5AE6237CC91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E8F4E5-7A94-4399-8062-C5436C63748D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086F8E5-CCFB-4C45-94DF-67F2B9350EA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C397AA0-9C13-4F7B-B2B8-D61604C9597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78B71D-67EA-4EDA-BC20-EA4501CB653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CFD5AAC-1BEC-43E8-B611-FFA7306B464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6F4E144-BE6A-4AF0-8E20-46ED6C9ABD3C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B9FDBD-1EB2-4A28-8835-E299E72453CF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4FE4494-2BBF-4978-8858-C1BCD296116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23FA2C6-A6B2-4A6F-9133-B4C5D68F9CE8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02DDB6F-D206-4C35-92E8-E1B8C750DC9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FA1140A-4D37-4EFC-B9FA-46B0CC4363DA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BD243A6-AF69-4B54-BEBC-9B0FB17E436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95A271A-1AE6-4870-9B68-A3FB8063FB8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A01677-B689-4A0A-83D8-B041607EFCF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507C4811-D9E5-44B7-82C7-567C2D3487F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C373ED5-4C8F-4CAE-BF47-4BC4347937C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66D3032-7873-4196-A785-851ABC59A99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C7498B4-B9CF-4A4B-9735-3B72D26EE336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EE15BDB-610D-4C66-AEF2-A641C377BB5E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E5FF5CB-57A3-45E6-ABE3-D148CAC451A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30D74-BD14-4767-8F4A-3FA42233968B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F7B6C9C-FFF1-431F-8F1E-9F643B2CE55D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D742781-086A-400A-B163-E81D371D6C2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7032A-81F8-4DE1-AF35-20C2209D540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4B8295-C7FF-4F5F-B6EC-B4BF767893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0B4AD8D-F1A1-4CEB-9B45-79EF53883B79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6708448F-D65E-4517-95E4-5D682A2A321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A13DA0C-D267-40F9-8BFE-83AA53E3D31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42C7FAB-1BCC-45D6-8CAD-EEACA1B7C3A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39C60DC-74E8-4682-95D1-5AEBC0159F4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25CFD99-DD1C-485F-AFD3-82549443C6F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CAC5BBB-6818-467D-95A6-18715254989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39CC8D80-5DDB-4ADF-BB0B-D24ED9B79D6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AD19187-C2F9-4000-A3CF-197111B869D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DD0D151-BA28-475C-AE0A-E71660E129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B902593-0254-4134-9796-36B53BBD8F1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CDFAEF6-434D-487C-924D-BC32C3062CA1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F6F5A7B-60BD-444F-A2C0-26250FBDFF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7809EA7-7DC0-44AE-A6B3-21F72B4EF4F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4302548A-8EC4-4AAB-B986-6DD457DE0E4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C7B572C-229E-4BB4-8E3E-58A1459487F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DDD2A2-317C-4782-B655-B756C313998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6533455-5C5B-4D2A-8658-9EE7F8D905FD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60B230C-3A61-4D8C-BE21-4673A158D7AA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D401CCE-5AD8-49D2-8549-A72BB553A9D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BA50C3F-C1F6-48BA-A8B1-B24835A71C7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699C0F6-CF2F-4124-9FDD-3B044B30193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15B56AA-7706-49B0-A78B-1BCCFF2AD208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789EF96-E0C1-45F0-8D8B-267F28CAE48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A438DCB-757E-47A3-A377-A67E7847A37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F8C4DDE-EA41-41D4-9AE7-AF4C6B75CF5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AB14AB3-5DAA-4717-B38A-E7BD5D1DB62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882CE5B-DFD0-4F3A-BE1B-59CBC80B50D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BD87023-9658-4E93-9572-A6D4A3976A4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2947228-5517-4155-AB2B-D23DB2A2F34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E68D685-7A62-4475-9C1F-1B4E9B971A6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036E31-C08E-4285-9D94-947B815B1778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17610D5-11CB-4334-83AA-E54CBFCE175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92A9CA5-4A11-4E0E-B882-A022E93A37C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C562445-919A-477D-84B7-8E3CDB03620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4C66AA2-B845-4189-A35B-3D4C2DCD895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BCF9050-B699-401B-BAE6-9E1AC494B6E6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DA36D69-99ED-4D82-8833-00760DFC0F9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4EFD9CD-8067-4E6B-BD7D-0A969E37AD7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4CB0635-59C0-4DFF-9F51-BB6E8337497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ACE8B9A-EDD3-4AA0-B578-1E6F2F7849A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6B6D156-E657-4EF2-B089-7C22D0B0E3E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8D99AC3-DFF6-4574-9085-DEAEB4B8098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467A3A1-9A7D-4E47-9DC6-92F9FE80E8A5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8162E91-F545-49BA-9C70-200D6ADC908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63F780C-340A-47C8-B49B-7C288FB40E7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D0EF3A7-B1F2-4FA6-82EE-0F28E9972BF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260305A-FFEE-46CA-AB5C-9B2792229D01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4AA4D20-3196-4337-A6BD-3E81584A1221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C01BD84-1427-4F6D-9E75-6866901A490C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22F6EFD-7B90-466F-B081-94D24C2FEAA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2FB5CFD-6998-4A34-BA5C-0B3BBBF272B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F189791-812B-4FA6-879E-3C50462C1BE8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56970D3-17FE-427B-AD2F-D9310849F89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52EC037-D2C1-46AE-8D40-8E28C301185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3FC34510-73CF-4166-B2D2-F8F24A529213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5E3E1DF-526C-4891-8F81-6B7ACF5F0AC7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1448AF2-ED06-4562-B558-74143038786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69D04DC-8632-4345-8FBA-928F2779CC9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BBB6AB0-4138-4407-ADFE-0E272F02CDA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2DB0EA7-9D8B-4E96-AFB3-70751A7E95F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8F0581-27F0-4A21-BEA6-53B97B00CF0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6BD38C69-A204-4647-95DA-ABC7AA560BB8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F10153CA-391E-4DA0-9DAD-F885C9A243F0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52592EA-004A-4CBA-88EC-021A01256DE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9FB52C8E-B0D3-4CD0-9DF3-247109DEAE55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894CAB3-DDF7-477A-9280-CA07A9C39F8F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34177D2C-136C-45D7-A3C2-9A7831CACB6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FBEF02-A81F-42BE-A90B-6A491850FA83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544032E-CFB1-4B9F-808E-66FA3FDC4C5F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CFDBB91-127E-4E3E-AE96-BA20B18C5D8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8137A4B-9405-4CE1-855B-7B3A18250E3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4657588-2C8D-48B4-BB0D-91E5E1724BA3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8CC9DE0-D7A8-41A9-8771-D125A53135F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DF0B8F7-3E1A-49CD-8FD3-EBBE0AFFFE2A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D25CC37-201E-4195-A68F-268E523777BA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071598-B16A-43BA-9645-0DAD279458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61C5821-5113-4EDA-9F11-E737A7BFB11E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F4C998D-F7C9-4424-A4CF-ADFF231B3A86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E77A309-FF73-40FF-A3BB-79F65CDEC70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BFC51-C770-4AAC-9B45-09694327A64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9AFC615-8687-4164-B960-384817D55F8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FF47732-7551-4141-BFA4-6A88B4EE090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F628F6-686C-43A3-BCB2-7B39F98AEAB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0A78697-EF09-46FE-B95F-6BDE0EAECA2C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B1E3BB5-FA97-4675-A674-9C729D876A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E3BF54E-B724-4BBB-A99F-47DDE9664972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4A4D28-0823-4289-9248-6F6B524C126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A7CF37D-065B-4D12-B6FA-0A058FE62B6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2417596-0303-41C2-9D75-66BB7A8DDE6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67D837F3-EBCE-4DA3-829A-A61CE55E8E7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14C5C9D-B0EF-4662-898F-14A80830DD9F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90ED2D1-7937-45C5-B5DD-EA1CFA300FFB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0D82C8F-D951-4399-B510-0EEA9B025BC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D2E03A-39CE-45DD-A9F0-EE550C13A8C3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50DE18-973D-4543-846C-9C491E9BE995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45C2DCC-435B-4026-9DD7-50C00A8AF0E4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A793C88-666D-41D5-8746-2B6D5D538EDB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258DFB16-E17C-4B61-A20A-4E6F1E252A2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B1DB8C-2DAA-4FC2-AD7A-244A611BEDE5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6547552-3128-4921-9356-9A1F1EBD596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E18D64CB-8BD0-48C9-ABD8-77B03392575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2D4DE4F-0105-45AD-ADD0-CC8E25D9FF6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F0BCDD9-37C3-4A17-A8FE-F4C0CABE19A3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5A1EA7D-7437-4EAF-B979-F1C469BABB7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9050697-2184-402A-9806-35C66C76407A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3F9641C8-5604-4FD8-A020-23BA08F692D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B7084E83-8DE1-42FB-A39F-96017335A3CE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9ED7790C-044F-44F9-880F-FC0BADE85F35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F112D4E-B8DE-44DC-9C5F-52FBDF358A4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86182AB-CEAC-4019-9D5E-8BFE88AF552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C502EDD-8C0B-4DEE-A6E9-DF17F5138C6F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6A77BB9-3F2C-493B-8C7F-677D0CF08048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A7CE8DC3-3F03-4241-9916-86AA6D3DC64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5EA57F82-C041-42EA-9FC8-AAC123C186FC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903A78D8-FCCD-4B86-8256-7A309ACD416A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D9B5E54-DDB9-405D-9F87-B073C9EC75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8DB0898C-785F-42A9-BB8C-D1CFA58B49A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25DB263C-4988-4D6E-A766-0288E696B15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7A4D7FD2-6140-4B0F-ABC0-F98065DD0E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6A37330-CDBD-43F8-A3CD-81D996D49226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D59E406-D784-4F6C-BF49-4FDE012FF7E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9DC37E21-E87A-4AD0-97C9-5C2F1CF8EB95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1B7C5C81-BBFF-4B31-881F-BF21811A1685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643B44-E349-42A9-AED1-C7AC65A98BC1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3960C26-2D3D-4575-9F4C-A16BEEBB40D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3906A0B-CB74-48D1-BF1D-20A87591B752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807A15C-3482-4E61-920C-613647D6BEE0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FEA03C9-E24B-4180-8DA4-CC2812838B68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F8D111F-831A-4C65-859F-15E5AD1E82C0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E96C609-E2FE-42D2-B641-A005C5C864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374186" y="139973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DBB24FAF-AC9D-4691-91ED-FA614A93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274902"/>
            <a:ext cx="914400" cy="914400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34AB4272-C137-42BD-B7CA-68056D8D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274902"/>
            <a:ext cx="914400" cy="914400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BA3D4B3-0240-46D7-B8EC-35817BC4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274902"/>
            <a:ext cx="914400" cy="914400"/>
          </a:xfrm>
          <a:prstGeom prst="rect">
            <a:avLst/>
          </a:prstGeom>
        </p:spPr>
      </p:pic>
      <p:pic>
        <p:nvPicPr>
          <p:cNvPr id="250" name="그래픽 249" descr="사람">
            <a:extLst>
              <a:ext uri="{FF2B5EF4-FFF2-40B4-BE49-F238E27FC236}">
                <a16:creationId xmlns:a16="http://schemas.microsoft.com/office/drawing/2014/main" id="{27410062-ED27-4D44-8400-EC00E5E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274902"/>
            <a:ext cx="914400" cy="914400"/>
          </a:xfrm>
          <a:prstGeom prst="rect">
            <a:avLst/>
          </a:prstGeom>
        </p:spPr>
      </p:pic>
      <p:pic>
        <p:nvPicPr>
          <p:cNvPr id="251" name="그래픽 250" descr="사람">
            <a:extLst>
              <a:ext uri="{FF2B5EF4-FFF2-40B4-BE49-F238E27FC236}">
                <a16:creationId xmlns:a16="http://schemas.microsoft.com/office/drawing/2014/main" id="{FB0BF984-1557-4D26-A279-8283F2BA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A52FA67-D2EE-4BBF-AE86-5851FCA88047}"/>
              </a:ext>
            </a:extLst>
          </p:cNvPr>
          <p:cNvSpPr/>
          <p:nvPr/>
        </p:nvSpPr>
        <p:spPr>
          <a:xfrm>
            <a:off x="4727617" y="156173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A76290-BC48-42A8-AC23-47BBB93140DD}"/>
              </a:ext>
            </a:extLst>
          </p:cNvPr>
          <p:cNvSpPr txBox="1"/>
          <p:nvPr/>
        </p:nvSpPr>
        <p:spPr>
          <a:xfrm>
            <a:off x="4783523" y="155193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4CDD104C-468E-43A6-B184-A55C9B39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549B6750-B5F2-4FB4-88AD-71D4929B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2E0A8260-B5A9-4B8F-A185-251BB4D3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7B3871F5-AD8F-459A-A6CD-8045BB7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186449F6-FAD8-4AF7-B6CA-DF8F4BAD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0F80E8EF-3C61-47C3-B5E8-23775D9CB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4FF13B89-ED58-4F6F-B6C7-0CF05E28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3B289F45-6774-4A04-9F0F-B9310DCB0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264" name="그래픽 263" descr="여자">
            <a:extLst>
              <a:ext uri="{FF2B5EF4-FFF2-40B4-BE49-F238E27FC236}">
                <a16:creationId xmlns:a16="http://schemas.microsoft.com/office/drawing/2014/main" id="{2B8DC5F2-428F-411D-8E7C-CAABBF1C0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265" name="그래픽 264" descr="여자">
            <a:extLst>
              <a:ext uri="{FF2B5EF4-FFF2-40B4-BE49-F238E27FC236}">
                <a16:creationId xmlns:a16="http://schemas.microsoft.com/office/drawing/2014/main" id="{B23AF81E-5A11-4179-A434-8F683683A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16525E1-60A2-4C96-B4A3-87D5131C2EE3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AA41950-4861-4A48-943E-1CF0429EFD2B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414968"/>
              </p:ext>
            </p:extLst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3" name="직사각형 13"/>
          <p:cNvSpPr/>
          <p:nvPr/>
        </p:nvSpPr>
        <p:spPr>
          <a:xfrm>
            <a:off x="261346" y="1211732"/>
            <a:ext cx="5574989" cy="527761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421820" y="1156606"/>
            <a:ext cx="672466" cy="18418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500"/>
              <a:t>“</a:t>
            </a:r>
            <a:endParaRPr lang="en-US" altLang="ko-KR" sz="11500"/>
          </a:p>
        </p:txBody>
      </p:sp>
      <p:sp>
        <p:nvSpPr>
          <p:cNvPr id="35" name=""/>
          <p:cNvSpPr txBox="1"/>
          <p:nvPr/>
        </p:nvSpPr>
        <p:spPr>
          <a:xfrm>
            <a:off x="1047749" y="1673678"/>
            <a:ext cx="1875337" cy="57231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200" b="1"/>
              <a:t>의류 공유</a:t>
            </a:r>
            <a:endParaRPr lang="ko-KR" altLang="en-US" sz="3200" b="1"/>
          </a:p>
        </p:txBody>
      </p:sp>
      <p:sp>
        <p:nvSpPr>
          <p:cNvPr id="36" name=""/>
          <p:cNvSpPr txBox="1"/>
          <p:nvPr/>
        </p:nvSpPr>
        <p:spPr>
          <a:xfrm>
            <a:off x="2149928" y="2775857"/>
            <a:ext cx="3249657" cy="23113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37" name=""/>
          <p:cNvSpPr txBox="1"/>
          <p:nvPr/>
        </p:nvSpPr>
        <p:spPr>
          <a:xfrm>
            <a:off x="666749" y="2449282"/>
            <a:ext cx="4787266" cy="33808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빠르게 변화하는 트렌드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집에 쌓여만 가는 옷들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그리고 계속해서 버려지는 폐의류들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최근 환경문제에 대한 경각심이 높아지면서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한번 생산</a:t>
            </a:r>
            <a:r>
              <a:rPr lang="en-US" altLang="ko-KR"/>
              <a:t>,</a:t>
            </a:r>
            <a:r>
              <a:rPr lang="ko-KR" altLang="en-US"/>
              <a:t> 제도된 상품이 더 많이</a:t>
            </a:r>
            <a:r>
              <a:rPr lang="en-US" altLang="ko-KR"/>
              <a:t>,</a:t>
            </a:r>
            <a:r>
              <a:rPr lang="ko-KR" altLang="en-US"/>
              <a:t> 더 길게</a:t>
            </a:r>
            <a:endParaRPr lang="ko-KR" altLang="en-US"/>
          </a:p>
          <a:p>
            <a:pPr>
              <a:defRPr/>
            </a:pPr>
            <a:r>
              <a:rPr lang="ko-KR" altLang="en-US"/>
              <a:t>쓰일 수 있도록 탄소제로와 환경보호에</a:t>
            </a:r>
            <a:endParaRPr lang="ko-KR" altLang="en-US"/>
          </a:p>
          <a:p>
            <a:pPr>
              <a:defRPr/>
            </a:pPr>
            <a:r>
              <a:rPr lang="ko-KR" altLang="en-US"/>
              <a:t>앞장서자는 분위기가 고조되고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이러한 문제들을 해결할 수 있는 것이</a:t>
            </a:r>
            <a:endParaRPr lang="ko-KR" altLang="en-US"/>
          </a:p>
          <a:p>
            <a:pPr>
              <a:defRPr/>
            </a:pPr>
            <a:r>
              <a:rPr lang="ko-KR" altLang="en-US"/>
              <a:t>사용자간 의류를 공유하는 </a:t>
            </a:r>
            <a:r>
              <a:rPr lang="en-US" altLang="ko-KR"/>
              <a:t>C2C</a:t>
            </a:r>
            <a:r>
              <a:rPr lang="ko-KR" altLang="en-US"/>
              <a:t>모델 플랫폼</a:t>
            </a:r>
            <a:endParaRPr lang="ko-KR" altLang="en-US"/>
          </a:p>
          <a:p>
            <a:pPr>
              <a:defRPr/>
            </a:pPr>
            <a:r>
              <a:rPr lang="ko-KR" altLang="en-US"/>
              <a:t>의류 공유 플랫폼이다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4CA82-B83E-472B-8043-094866CEC5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39333A-C343-454C-A2C8-5A5593F369D4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EB6C4D-E35D-42FB-B37E-20177238CDED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E0264C-0E7A-4BAA-B322-51C09F5CAE9F}"/>
              </a:ext>
            </a:extLst>
          </p:cNvPr>
          <p:cNvSpPr txBox="1"/>
          <p:nvPr/>
        </p:nvSpPr>
        <p:spPr>
          <a:xfrm>
            <a:off x="5515662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FAE19-3CA1-4585-A5F9-2C9DE302745F}"/>
              </a:ext>
            </a:extLst>
          </p:cNvPr>
          <p:cNvSpPr txBox="1"/>
          <p:nvPr/>
        </p:nvSpPr>
        <p:spPr>
          <a:xfrm>
            <a:off x="3462507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C02E0-0674-4BB6-B259-7EEAFC933AC9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D03959-2858-4F2D-80B2-D28F5800953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2E9275-9DF9-4A71-AE03-998758353C8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8116734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C428-E15F-4AE9-BA10-391C24567CDD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58884F-5234-4300-9EDD-270C9C2627C1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94C23E-0761-4F59-BE32-E366B006FFE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7D5BCC-91FB-41BB-A08A-70D6D7B31619}"/>
              </a:ext>
            </a:extLst>
          </p:cNvPr>
          <p:cNvSpPr txBox="1"/>
          <p:nvPr/>
        </p:nvSpPr>
        <p:spPr>
          <a:xfrm>
            <a:off x="101436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5B5CD-FB57-4911-81A9-E40CF20A3EEE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8FBBE-8A95-48C7-814E-D1024F47222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76DF8-2597-4006-97BE-F9A961CD231D}"/>
              </a:ext>
            </a:extLst>
          </p:cNvPr>
          <p:cNvSpPr txBox="1"/>
          <p:nvPr/>
        </p:nvSpPr>
        <p:spPr>
          <a:xfrm>
            <a:off x="7398953" y="52604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5149A-3F41-4570-82D8-7C82373B28AB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4787778" y="52720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31F8C-55D1-46C7-AB21-EE65C3B50B29}"/>
              </a:ext>
            </a:extLst>
          </p:cNvPr>
          <p:cNvSpPr txBox="1"/>
          <p:nvPr/>
        </p:nvSpPr>
        <p:spPr>
          <a:xfrm>
            <a:off x="9468483" y="52339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720DE-EAF0-462F-AE9A-1D5CB080B27B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13608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6C64E7-B544-425F-9910-9DC2D4A98A76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8133210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8116734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B8F785-08B8-4F01-BAD0-9292104EEFD2}"/>
              </a:ext>
            </a:extLst>
          </p:cNvPr>
          <p:cNvSpPr txBox="1"/>
          <p:nvPr/>
        </p:nvSpPr>
        <p:spPr>
          <a:xfrm>
            <a:off x="10191545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E0F37-28B9-409D-AE0E-1516FBC7FEC1}"/>
              </a:ext>
            </a:extLst>
          </p:cNvPr>
          <p:cNvSpPr txBox="1"/>
          <p:nvPr/>
        </p:nvSpPr>
        <p:spPr>
          <a:xfrm>
            <a:off x="10175069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A7C71-962A-46AF-8A9B-443C2E15E63F}"/>
              </a:ext>
            </a:extLst>
          </p:cNvPr>
          <p:cNvSpPr/>
          <p:nvPr/>
        </p:nvSpPr>
        <p:spPr>
          <a:xfrm>
            <a:off x="1971404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D64C53-0676-4CCB-921A-0B559F0FA6A0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D75082-99C9-4762-97F2-2B7D94B3BD1D}"/>
              </a:ext>
            </a:extLst>
          </p:cNvPr>
          <p:cNvSpPr/>
          <p:nvPr/>
        </p:nvSpPr>
        <p:spPr>
          <a:xfrm>
            <a:off x="4840345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F98B9B-544F-428A-979C-2B2A05047258}"/>
              </a:ext>
            </a:extLst>
          </p:cNvPr>
          <p:cNvSpPr/>
          <p:nvPr/>
        </p:nvSpPr>
        <p:spPr>
          <a:xfrm>
            <a:off x="6104513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35452F-16EB-4D80-943E-76991761B3BB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A14A00-08BD-4A0B-895F-4AEE08CFDE88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688D6E-2A28-43B7-91D7-76A651B90754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4ED7CC-BD3C-4988-8D67-C9463D336F80}"/>
              </a:ext>
            </a:extLst>
          </p:cNvPr>
          <p:cNvSpPr txBox="1"/>
          <p:nvPr/>
        </p:nvSpPr>
        <p:spPr>
          <a:xfrm>
            <a:off x="3464723" y="228554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6AB2F0-5D4D-40B4-BEC0-6804886B4DDD}"/>
              </a:ext>
            </a:extLst>
          </p:cNvPr>
          <p:cNvSpPr txBox="1"/>
          <p:nvPr/>
        </p:nvSpPr>
        <p:spPr>
          <a:xfrm>
            <a:off x="3447528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942892"/>
            <a:chOff x="281014" y="4235821"/>
            <a:chExt cx="2858426" cy="1942892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61204" y="4484204"/>
            <a:ext cx="2858426" cy="1942892"/>
            <a:chOff x="281014" y="4235821"/>
            <a:chExt cx="2858426" cy="1942892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76" y="1329032"/>
            <a:ext cx="2858426" cy="1942892"/>
            <a:chOff x="281014" y="4235821"/>
            <a:chExt cx="2858426" cy="1942892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240396" y="1183322"/>
            <a:ext cx="2964995" cy="576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</a:t>
            </a: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Bench Marking</a:t>
            </a:r>
            <a:endParaRPr lang="en-US" altLang="ko-KR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657678" y="1971910"/>
            <a:ext cx="10704776" cy="2477489"/>
            <a:chOff x="657678" y="1971910"/>
            <a:chExt cx="10704776" cy="2477489"/>
          </a:xfrm>
        </p:grpSpPr>
        <p:pic>
          <p:nvPicPr>
            <p:cNvPr id="40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76324" y="2175101"/>
              <a:ext cx="3049185" cy="1800225"/>
            </a:xfrm>
            <a:prstGeom prst="rect">
              <a:avLst/>
            </a:prstGeom>
          </p:spPr>
        </p:pic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58163" y="2020660"/>
              <a:ext cx="3094672" cy="1800225"/>
            </a:xfrm>
            <a:prstGeom prst="rect">
              <a:avLst/>
            </a:prstGeom>
          </p:spPr>
        </p:pic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030253" y="1973036"/>
              <a:ext cx="3035834" cy="1800225"/>
            </a:xfrm>
            <a:prstGeom prst="rect">
              <a:avLst/>
            </a:prstGeom>
          </p:spPr>
        </p:pic>
        <p:sp>
          <p:nvSpPr>
            <p:cNvPr id="44" name=""/>
            <p:cNvSpPr txBox="1"/>
            <p:nvPr/>
          </p:nvSpPr>
          <p:spPr>
            <a:xfrm>
              <a:off x="1660070" y="4027713"/>
              <a:ext cx="1943373" cy="36412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/>
                <a:t>Rent the Runway</a:t>
              </a:r>
              <a:endParaRPr lang="en-US" altLang="ko-KR"/>
            </a:p>
          </p:txBody>
        </p:sp>
        <p:sp>
          <p:nvSpPr>
            <p:cNvPr id="45" name=""/>
            <p:cNvSpPr txBox="1"/>
            <p:nvPr/>
          </p:nvSpPr>
          <p:spPr>
            <a:xfrm>
              <a:off x="5416405" y="4062874"/>
              <a:ext cx="1361585" cy="36434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/>
                <a:t>클로젯 셰어</a:t>
              </a:r>
              <a:endParaRPr lang="ko-KR" altLang="en-US"/>
            </a:p>
          </p:txBody>
        </p:sp>
        <p:sp>
          <p:nvSpPr>
            <p:cNvPr id="46" name=""/>
            <p:cNvSpPr txBox="1"/>
            <p:nvPr/>
          </p:nvSpPr>
          <p:spPr>
            <a:xfrm>
              <a:off x="9315994" y="4084428"/>
              <a:ext cx="633821" cy="36434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/>
                <a:t>키플</a:t>
              </a: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 flipH="1">
              <a:off x="657678" y="2109107"/>
              <a:ext cx="180022" cy="2340292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9" name=""/>
            <p:cNvSpPr/>
            <p:nvPr/>
          </p:nvSpPr>
          <p:spPr>
            <a:xfrm>
              <a:off x="11182432" y="1971910"/>
              <a:ext cx="180022" cy="2340292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50" name=""/>
          <p:cNvSpPr txBox="1"/>
          <p:nvPr/>
        </p:nvSpPr>
        <p:spPr>
          <a:xfrm>
            <a:off x="4173855" y="5226842"/>
            <a:ext cx="3994785" cy="64341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600" b="1">
                <a:solidFill>
                  <a:schemeClr val="accent1"/>
                </a:solidFill>
              </a:rPr>
              <a:t>사용자 간 </a:t>
            </a:r>
            <a:r>
              <a:rPr lang="en-US" altLang="ko-KR" sz="3600" b="1" i="1">
                <a:solidFill>
                  <a:schemeClr val="accent1"/>
                </a:solidFill>
              </a:rPr>
              <a:t>“</a:t>
            </a:r>
            <a:r>
              <a:rPr lang="ko-KR" altLang="en-US" sz="3600" b="1" i="1">
                <a:solidFill>
                  <a:schemeClr val="accent1"/>
                </a:solidFill>
              </a:rPr>
              <a:t>직거래</a:t>
            </a:r>
            <a:r>
              <a:rPr lang="en-US" altLang="ko-KR" sz="3600" b="1" i="1">
                <a:solidFill>
                  <a:schemeClr val="accent1"/>
                </a:solidFill>
              </a:rPr>
              <a:t>”</a:t>
            </a:r>
            <a:endParaRPr lang="en-US" altLang="ko-KR" sz="3600" b="1" i="1">
              <a:solidFill>
                <a:schemeClr val="accent1"/>
              </a:solidFill>
            </a:endParaRPr>
          </a:p>
        </p:txBody>
      </p:sp>
      <p:cxnSp>
        <p:nvCxnSpPr>
          <p:cNvPr id="52" name=""/>
          <p:cNvCxnSpPr/>
          <p:nvPr/>
        </p:nvCxnSpPr>
        <p:spPr>
          <a:xfrm>
            <a:off x="3357460" y="5560218"/>
            <a:ext cx="691546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62860" y="1224143"/>
            <a:ext cx="2479673" cy="574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팀원별 역할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  <p:grpSp>
        <p:nvGrpSpPr>
          <p:cNvPr id="104" name=""/>
          <p:cNvGrpSpPr/>
          <p:nvPr/>
        </p:nvGrpSpPr>
        <p:grpSpPr>
          <a:xfrm rot="0">
            <a:off x="1327839" y="2122374"/>
            <a:ext cx="2537617" cy="3741965"/>
            <a:chOff x="1327839" y="2122374"/>
            <a:chExt cx="2537617" cy="3741965"/>
          </a:xfrm>
        </p:grpSpPr>
        <p:sp>
          <p:nvSpPr>
            <p:cNvPr id="53" name=""/>
            <p:cNvSpPr/>
            <p:nvPr/>
          </p:nvSpPr>
          <p:spPr>
            <a:xfrm>
              <a:off x="1333499" y="2122374"/>
              <a:ext cx="2530928" cy="3741964"/>
            </a:xfrm>
            <a:prstGeom prst="roundRect">
              <a:avLst>
                <a:gd name="adj" fmla="val 10156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4" name=""/>
            <p:cNvSpPr/>
            <p:nvPr/>
          </p:nvSpPr>
          <p:spPr>
            <a:xfrm>
              <a:off x="1327839" y="2143927"/>
              <a:ext cx="2530928" cy="721179"/>
            </a:xfrm>
            <a:prstGeom prst="roundRect">
              <a:avLst>
                <a:gd name="adj" fmla="val 10156"/>
              </a:avLst>
            </a:prstGeom>
            <a:solidFill>
              <a:srgbClr val="ebc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accent1"/>
                  </a:solidFill>
                </a:rPr>
                <a:t>정민서</a:t>
              </a:r>
              <a:endParaRPr lang="ko-KR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59" name=""/>
            <p:cNvSpPr txBox="1"/>
            <p:nvPr/>
          </p:nvSpPr>
          <p:spPr>
            <a:xfrm>
              <a:off x="1331985" y="3214075"/>
              <a:ext cx="2533471" cy="33875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600" b="1"/>
                <a:t>“</a:t>
              </a:r>
              <a:r>
                <a:rPr lang="ko-KR" altLang="en-US" sz="1600" b="1"/>
                <a:t> 프론트 엔드 담당자 </a:t>
              </a:r>
              <a:r>
                <a:rPr lang="en-US" altLang="ko-KR" sz="1600" b="1"/>
                <a:t>”</a:t>
              </a:r>
              <a:endParaRPr lang="en-US" altLang="ko-KR" sz="1600" b="1"/>
            </a:p>
          </p:txBody>
        </p:sp>
        <p:sp>
          <p:nvSpPr>
            <p:cNvPr id="61" name=""/>
            <p:cNvSpPr txBox="1"/>
            <p:nvPr/>
          </p:nvSpPr>
          <p:spPr>
            <a:xfrm>
              <a:off x="1706115" y="3807944"/>
              <a:ext cx="1829292" cy="33896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600" b="1"/>
                <a:t>웹앱의 </a:t>
              </a:r>
              <a:r>
                <a:rPr lang="en-US" altLang="ko-KR" sz="1600" b="1"/>
                <a:t>Page</a:t>
              </a:r>
              <a:r>
                <a:rPr lang="ko-KR" altLang="en-US" sz="1600" b="1"/>
                <a:t> 생성 </a:t>
              </a:r>
              <a:endParaRPr lang="ko-KR" altLang="en-US" sz="1600" b="1"/>
            </a:p>
          </p:txBody>
        </p:sp>
        <p:sp>
          <p:nvSpPr>
            <p:cNvPr id="62" name=""/>
            <p:cNvSpPr txBox="1"/>
            <p:nvPr/>
          </p:nvSpPr>
          <p:spPr>
            <a:xfrm>
              <a:off x="1633779" y="4305746"/>
              <a:ext cx="1877136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600" b="1"/>
                <a:t>서버와 데이터 통신</a:t>
              </a:r>
              <a:endParaRPr lang="ko-KR" altLang="en-US" sz="1600" b="1"/>
            </a:p>
          </p:txBody>
        </p:sp>
        <p:sp>
          <p:nvSpPr>
            <p:cNvPr id="63" name=""/>
            <p:cNvSpPr/>
            <p:nvPr/>
          </p:nvSpPr>
          <p:spPr>
            <a:xfrm>
              <a:off x="2526392" y="4816928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4" name=""/>
            <p:cNvSpPr/>
            <p:nvPr/>
          </p:nvSpPr>
          <p:spPr>
            <a:xfrm>
              <a:off x="2527535" y="5087946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65" name=""/>
            <p:cNvSpPr/>
            <p:nvPr/>
          </p:nvSpPr>
          <p:spPr>
            <a:xfrm>
              <a:off x="2528678" y="5358964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grpSp>
        <p:nvGrpSpPr>
          <p:cNvPr id="103" name=""/>
          <p:cNvGrpSpPr/>
          <p:nvPr/>
        </p:nvGrpSpPr>
        <p:grpSpPr>
          <a:xfrm rot="0">
            <a:off x="4762500" y="2144268"/>
            <a:ext cx="2672660" cy="3741964"/>
            <a:chOff x="4762500" y="2144268"/>
            <a:chExt cx="2672660" cy="3741964"/>
          </a:xfrm>
        </p:grpSpPr>
        <p:sp>
          <p:nvSpPr>
            <p:cNvPr id="55" name=""/>
            <p:cNvSpPr/>
            <p:nvPr/>
          </p:nvSpPr>
          <p:spPr>
            <a:xfrm>
              <a:off x="4768160" y="2144268"/>
              <a:ext cx="2667000" cy="3741964"/>
            </a:xfrm>
            <a:prstGeom prst="roundRect">
              <a:avLst>
                <a:gd name="adj" fmla="val 10156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6" name=""/>
            <p:cNvSpPr/>
            <p:nvPr/>
          </p:nvSpPr>
          <p:spPr>
            <a:xfrm>
              <a:off x="4762500" y="2165821"/>
              <a:ext cx="2667000" cy="721179"/>
            </a:xfrm>
            <a:prstGeom prst="roundRect">
              <a:avLst>
                <a:gd name="adj" fmla="val 10156"/>
              </a:avLst>
            </a:prstGeom>
            <a:solidFill>
              <a:srgbClr val="ebe4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accent1"/>
                  </a:solidFill>
                </a:rPr>
                <a:t>허진수</a:t>
              </a:r>
              <a:endParaRPr lang="ko-KR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66" name=""/>
            <p:cNvSpPr txBox="1"/>
            <p:nvPr/>
          </p:nvSpPr>
          <p:spPr>
            <a:xfrm>
              <a:off x="4777449" y="3227832"/>
              <a:ext cx="2645567" cy="3390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600" b="1"/>
                <a:t>“</a:t>
              </a:r>
              <a:r>
                <a:rPr lang="ko-KR" altLang="en-US" sz="1600" b="1"/>
                <a:t> 프로젝트 진행 담당자 </a:t>
              </a:r>
              <a:r>
                <a:rPr lang="en-US" altLang="ko-KR" sz="1600" b="1"/>
                <a:t>”</a:t>
              </a:r>
              <a:endParaRPr lang="en-US" altLang="ko-KR" sz="1600" b="1"/>
            </a:p>
          </p:txBody>
        </p:sp>
        <p:sp>
          <p:nvSpPr>
            <p:cNvPr id="67" name=""/>
            <p:cNvSpPr txBox="1"/>
            <p:nvPr/>
          </p:nvSpPr>
          <p:spPr>
            <a:xfrm>
              <a:off x="5069841" y="3782374"/>
              <a:ext cx="2052317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600" b="1"/>
                <a:t>Github, Notion</a:t>
              </a:r>
              <a:r>
                <a:rPr lang="ko-KR" altLang="en-US" sz="1600" b="1"/>
                <a:t> 관리</a:t>
              </a:r>
              <a:endParaRPr lang="ko-KR" altLang="en-US" sz="1600" b="1"/>
            </a:p>
          </p:txBody>
        </p:sp>
        <p:sp>
          <p:nvSpPr>
            <p:cNvPr id="68" name=""/>
            <p:cNvSpPr txBox="1"/>
            <p:nvPr/>
          </p:nvSpPr>
          <p:spPr>
            <a:xfrm>
              <a:off x="5028546" y="4280176"/>
              <a:ext cx="2134908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600" b="1"/>
                <a:t>프론트 엔드 부분 도움</a:t>
              </a:r>
              <a:endParaRPr lang="ko-KR" altLang="en-US" sz="1600" b="1"/>
            </a:p>
          </p:txBody>
        </p:sp>
        <p:sp>
          <p:nvSpPr>
            <p:cNvPr id="69" name=""/>
            <p:cNvSpPr/>
            <p:nvPr/>
          </p:nvSpPr>
          <p:spPr>
            <a:xfrm>
              <a:off x="5984100" y="4807233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0" name=""/>
            <p:cNvSpPr/>
            <p:nvPr/>
          </p:nvSpPr>
          <p:spPr>
            <a:xfrm>
              <a:off x="5985243" y="5078251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71" name=""/>
            <p:cNvSpPr/>
            <p:nvPr/>
          </p:nvSpPr>
          <p:spPr>
            <a:xfrm>
              <a:off x="5986386" y="5349269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  <p:grpSp>
        <p:nvGrpSpPr>
          <p:cNvPr id="102" name=""/>
          <p:cNvGrpSpPr/>
          <p:nvPr/>
        </p:nvGrpSpPr>
        <p:grpSpPr>
          <a:xfrm rot="0">
            <a:off x="8253876" y="2152215"/>
            <a:ext cx="2672660" cy="3741964"/>
            <a:chOff x="8539626" y="2152215"/>
            <a:chExt cx="2672660" cy="3741964"/>
          </a:xfrm>
        </p:grpSpPr>
        <p:sp>
          <p:nvSpPr>
            <p:cNvPr id="57" name=""/>
            <p:cNvSpPr/>
            <p:nvPr/>
          </p:nvSpPr>
          <p:spPr>
            <a:xfrm>
              <a:off x="8545286" y="2152215"/>
              <a:ext cx="2667000" cy="3741964"/>
            </a:xfrm>
            <a:prstGeom prst="roundRect">
              <a:avLst>
                <a:gd name="adj" fmla="val 10156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58" name=""/>
            <p:cNvSpPr/>
            <p:nvPr/>
          </p:nvSpPr>
          <p:spPr>
            <a:xfrm>
              <a:off x="8539626" y="2173768"/>
              <a:ext cx="2667000" cy="721179"/>
            </a:xfrm>
            <a:prstGeom prst="roundRect">
              <a:avLst>
                <a:gd name="adj" fmla="val 10156"/>
              </a:avLst>
            </a:prstGeom>
            <a:solidFill>
              <a:srgbClr val="adb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b="1">
                  <a:solidFill>
                    <a:schemeClr val="accent1"/>
                  </a:solidFill>
                </a:rPr>
                <a:t>여강인</a:t>
              </a:r>
              <a:endParaRPr lang="ko-KR" altLang="en-US" b="1">
                <a:solidFill>
                  <a:schemeClr val="accent1"/>
                </a:solidFill>
              </a:endParaRPr>
            </a:p>
          </p:txBody>
        </p:sp>
        <p:sp>
          <p:nvSpPr>
            <p:cNvPr id="96" name=""/>
            <p:cNvSpPr txBox="1"/>
            <p:nvPr/>
          </p:nvSpPr>
          <p:spPr>
            <a:xfrm>
              <a:off x="8551048" y="3259497"/>
              <a:ext cx="2656152" cy="33904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600" b="1"/>
                <a:t>“</a:t>
              </a:r>
              <a:r>
                <a:rPr lang="ko-KR" altLang="en-US" sz="1600" b="1"/>
                <a:t> 백 엔드 담당자 </a:t>
              </a:r>
              <a:r>
                <a:rPr lang="en-US" altLang="ko-KR" sz="1600" b="1"/>
                <a:t>”</a:t>
              </a:r>
              <a:endParaRPr lang="en-US" altLang="ko-KR" sz="1600" b="1"/>
            </a:p>
          </p:txBody>
        </p:sp>
        <p:sp>
          <p:nvSpPr>
            <p:cNvPr id="97" name=""/>
            <p:cNvSpPr txBox="1"/>
            <p:nvPr/>
          </p:nvSpPr>
          <p:spPr>
            <a:xfrm>
              <a:off x="8685197" y="3797359"/>
              <a:ext cx="2486233" cy="33458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600" b="1"/>
                <a:t>GCP</a:t>
              </a:r>
              <a:r>
                <a:rPr lang="ko-KR" altLang="en-US" sz="1600" b="1"/>
                <a:t>로 서버 생성 및 관리</a:t>
              </a:r>
              <a:endParaRPr lang="ko-KR" altLang="en-US" sz="1600" b="1"/>
            </a:p>
          </p:txBody>
        </p:sp>
        <p:sp>
          <p:nvSpPr>
            <p:cNvPr id="98" name=""/>
            <p:cNvSpPr txBox="1"/>
            <p:nvPr/>
          </p:nvSpPr>
          <p:spPr>
            <a:xfrm>
              <a:off x="9014315" y="4326912"/>
              <a:ext cx="1679508" cy="33896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600" b="1"/>
                <a:t>API </a:t>
              </a:r>
              <a:r>
                <a:rPr lang="ko-KR" altLang="en-US" sz="1600" b="1"/>
                <a:t>생성 및 관리</a:t>
              </a:r>
              <a:endParaRPr lang="ko-KR" altLang="en-US" sz="1600" b="1"/>
            </a:p>
          </p:txBody>
        </p:sp>
        <p:sp>
          <p:nvSpPr>
            <p:cNvPr id="99" name=""/>
            <p:cNvSpPr/>
            <p:nvPr/>
          </p:nvSpPr>
          <p:spPr>
            <a:xfrm>
              <a:off x="9768786" y="4843386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00" name=""/>
            <p:cNvSpPr/>
            <p:nvPr/>
          </p:nvSpPr>
          <p:spPr>
            <a:xfrm>
              <a:off x="9769929" y="5114404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01" name=""/>
            <p:cNvSpPr/>
            <p:nvPr/>
          </p:nvSpPr>
          <p:spPr>
            <a:xfrm>
              <a:off x="9771072" y="5385422"/>
              <a:ext cx="109613" cy="986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7236" y="127626"/>
            <a:ext cx="2788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spc="-30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개요</a:t>
            </a:r>
            <a:endParaRPr lang="ko-KR" altLang="en-US" sz="3600" b="1" spc="-3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712054" cy="295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"/>
          <p:cNvCxnSpPr/>
          <p:nvPr/>
        </p:nvCxnSpPr>
        <p:spPr>
          <a:xfrm>
            <a:off x="0" y="776628"/>
            <a:ext cx="848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835138" y="716076"/>
            <a:ext cx="3060382" cy="72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TextBox 2"/>
          <p:cNvSpPr txBox="1"/>
          <p:nvPr/>
        </p:nvSpPr>
        <p:spPr>
          <a:xfrm>
            <a:off x="362860" y="1224143"/>
            <a:ext cx="1930851" cy="5741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-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 개발</a:t>
            </a:r>
            <a:r>
              <a:rPr lang="en-US" altLang="ko-KR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ko-KR" altLang="en-US" sz="3200" b="1" spc="-300">
                <a:ln w="9525">
                  <a:solidFill>
                    <a:schemeClr val="lt1"/>
                  </a:solidFill>
                </a:ln>
                <a:solidFill>
                  <a:schemeClr val="accent1"/>
                </a:solidFill>
              </a:rPr>
              <a:t>환경</a:t>
            </a:r>
            <a:endParaRPr lang="ko-KR" altLang="en-US" sz="3200" b="1" spc="-300">
              <a:ln w="9525">
                <a:solidFill>
                  <a:schemeClr val="lt1"/>
                </a:solidFill>
              </a:ln>
              <a:solidFill>
                <a:schemeClr val="accent1"/>
              </a:solidFill>
            </a:endParaRPr>
          </a:p>
        </p:txBody>
      </p:sp>
      <p:grpSp>
        <p:nvGrpSpPr>
          <p:cNvPr id="122" name=""/>
          <p:cNvGrpSpPr/>
          <p:nvPr/>
        </p:nvGrpSpPr>
        <p:grpSpPr>
          <a:xfrm rot="0">
            <a:off x="6784370" y="1943185"/>
            <a:ext cx="2703754" cy="1980247"/>
            <a:chOff x="6658506" y="3861791"/>
            <a:chExt cx="2703754" cy="1980247"/>
          </a:xfrm>
        </p:grpSpPr>
        <p:sp>
          <p:nvSpPr>
            <p:cNvPr id="111" name=""/>
            <p:cNvSpPr/>
            <p:nvPr/>
          </p:nvSpPr>
          <p:spPr>
            <a:xfrm>
              <a:off x="6658506" y="3861791"/>
              <a:ext cx="2700337" cy="1980247"/>
            </a:xfrm>
            <a:prstGeom prst="roundRect">
              <a:avLst>
                <a:gd name="adj" fmla="val 1015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/>
            </a:p>
          </p:txBody>
        </p:sp>
        <p:sp>
          <p:nvSpPr>
            <p:cNvPr id="112" name=""/>
            <p:cNvSpPr/>
            <p:nvPr/>
          </p:nvSpPr>
          <p:spPr>
            <a:xfrm>
              <a:off x="6661923" y="3865995"/>
              <a:ext cx="2700337" cy="432054"/>
            </a:xfrm>
            <a:prstGeom prst="roundRect">
              <a:avLst>
                <a:gd name="adj" fmla="val 24438"/>
              </a:avLst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en-US" altLang="ko-KR" b="1">
                  <a:solidFill>
                    <a:schemeClr val="dk1"/>
                  </a:solidFill>
                </a:rPr>
                <a:t>Back-End</a:t>
              </a:r>
              <a:endParaRPr lang="en-US" altLang="ko-KR" b="1">
                <a:solidFill>
                  <a:schemeClr val="dk1"/>
                </a:solidFill>
              </a:endParaRPr>
            </a:p>
          </p:txBody>
        </p:sp>
        <p:pic>
          <p:nvPicPr>
            <p:cNvPr id="11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735233" y="4429125"/>
              <a:ext cx="1260157" cy="656332"/>
            </a:xfrm>
            <a:prstGeom prst="rect">
              <a:avLst/>
            </a:prstGeom>
          </p:spPr>
        </p:pic>
        <p:pic>
          <p:nvPicPr>
            <p:cNvPr id="11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28517" y="4420129"/>
              <a:ext cx="1260157" cy="1201087"/>
            </a:xfrm>
            <a:prstGeom prst="rect">
              <a:avLst/>
            </a:prstGeom>
          </p:spPr>
        </p:pic>
        <p:pic>
          <p:nvPicPr>
            <p:cNvPr id="119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49018" y="5103283"/>
              <a:ext cx="900112" cy="711464"/>
            </a:xfrm>
            <a:prstGeom prst="rect">
              <a:avLst/>
            </a:prstGeom>
          </p:spPr>
        </p:pic>
      </p:grpSp>
      <p:grpSp>
        <p:nvGrpSpPr>
          <p:cNvPr id="121" name=""/>
          <p:cNvGrpSpPr/>
          <p:nvPr/>
        </p:nvGrpSpPr>
        <p:grpSpPr>
          <a:xfrm rot="0">
            <a:off x="2619005" y="1955649"/>
            <a:ext cx="2736738" cy="2025953"/>
            <a:chOff x="1285505" y="3860648"/>
            <a:chExt cx="2736738" cy="2025953"/>
          </a:xfrm>
        </p:grpSpPr>
        <p:grpSp>
          <p:nvGrpSpPr>
            <p:cNvPr id="109" name=""/>
            <p:cNvGrpSpPr/>
            <p:nvPr/>
          </p:nvGrpSpPr>
          <p:grpSpPr>
            <a:xfrm rot="0">
              <a:off x="1285505" y="3860648"/>
              <a:ext cx="2736738" cy="2025952"/>
              <a:chOff x="1327839" y="2122374"/>
              <a:chExt cx="2536588" cy="1877786"/>
            </a:xfrm>
          </p:grpSpPr>
          <p:sp>
            <p:nvSpPr>
              <p:cNvPr id="53" name=""/>
              <p:cNvSpPr/>
              <p:nvPr/>
            </p:nvSpPr>
            <p:spPr>
              <a:xfrm>
                <a:off x="1333499" y="2122374"/>
                <a:ext cx="2530928" cy="1877786"/>
              </a:xfrm>
              <a:prstGeom prst="roundRect">
                <a:avLst>
                  <a:gd name="adj" fmla="val 10156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54" name=""/>
              <p:cNvSpPr/>
              <p:nvPr/>
            </p:nvSpPr>
            <p:spPr>
              <a:xfrm>
                <a:off x="1327839" y="2143927"/>
                <a:ext cx="2530928" cy="394608"/>
              </a:xfrm>
              <a:prstGeom prst="roundRect">
                <a:avLst>
                  <a:gd name="adj" fmla="val 10156"/>
                </a:avLst>
              </a:prstGeom>
              <a:solidFill>
                <a:srgbClr val="9797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r>
                  <a:rPr lang="en-US" altLang="ko-KR" b="1">
                    <a:solidFill>
                      <a:schemeClr val="lt1"/>
                    </a:solidFill>
                  </a:rPr>
                  <a:t>Front-End</a:t>
                </a:r>
                <a:endParaRPr lang="en-US" altLang="ko-KR" b="1">
                  <a:solidFill>
                    <a:schemeClr val="lt1"/>
                  </a:solidFill>
                </a:endParaRPr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1464128" y="2287360"/>
                <a:ext cx="108013" cy="10801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106" name=""/>
              <p:cNvSpPr/>
              <p:nvPr/>
            </p:nvSpPr>
            <p:spPr>
              <a:xfrm>
                <a:off x="1617671" y="2288503"/>
                <a:ext cx="108013" cy="108013"/>
              </a:xfrm>
              <a:prstGeom prst="ellipse">
                <a:avLst/>
              </a:prstGeom>
              <a:solidFill>
                <a:srgbClr val="ffe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sp>
            <p:nvSpPr>
              <p:cNvPr id="107" name=""/>
              <p:cNvSpPr/>
              <p:nvPr/>
            </p:nvSpPr>
            <p:spPr>
              <a:xfrm>
                <a:off x="1780739" y="2289646"/>
                <a:ext cx="108013" cy="108013"/>
              </a:xfrm>
              <a:prstGeom prst="ellipse">
                <a:avLst/>
              </a:prstGeom>
              <a:solidFill>
                <a:srgbClr val="00ff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/>
              </a:p>
            </p:txBody>
          </p:sp>
          <p:pic>
            <p:nvPicPr>
              <p:cNvPr id="108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81655" y="2648496"/>
                <a:ext cx="1167996" cy="555609"/>
              </a:xfrm>
              <a:prstGeom prst="rect">
                <a:avLst/>
              </a:prstGeom>
            </p:spPr>
          </p:pic>
        </p:grpSp>
        <p:pic>
          <p:nvPicPr>
            <p:cNvPr id="120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438399" y="5041899"/>
              <a:ext cx="1260157" cy="735091"/>
            </a:xfrm>
            <a:prstGeom prst="rect">
              <a:avLst/>
            </a:prstGeom>
          </p:spPr>
        </p:pic>
      </p:grpSp>
      <p:grpSp>
        <p:nvGrpSpPr>
          <p:cNvPr id="132" name=""/>
          <p:cNvGrpSpPr/>
          <p:nvPr/>
        </p:nvGrpSpPr>
        <p:grpSpPr>
          <a:xfrm rot="0">
            <a:off x="1853294" y="4336596"/>
            <a:ext cx="2743200" cy="2274570"/>
            <a:chOff x="1853294" y="4336596"/>
            <a:chExt cx="2743200" cy="2274570"/>
          </a:xfrm>
        </p:grpSpPr>
        <p:pic>
          <p:nvPicPr>
            <p:cNvPr id="123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853294" y="4807404"/>
              <a:ext cx="2743200" cy="1590675"/>
            </a:xfrm>
            <a:prstGeom prst="rect">
              <a:avLst/>
            </a:prstGeom>
          </p:spPr>
        </p:pic>
        <p:sp>
          <p:nvSpPr>
            <p:cNvPr id="126" name=""/>
            <p:cNvSpPr txBox="1"/>
            <p:nvPr/>
          </p:nvSpPr>
          <p:spPr>
            <a:xfrm>
              <a:off x="2494188" y="4336596"/>
              <a:ext cx="1525634" cy="36684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Version </a:t>
              </a:r>
              <a:r>
                <a:rPr lang="ko-KR" altLang="en-US" b="1"/>
                <a:t>관리</a:t>
              </a:r>
              <a:endParaRPr lang="ko-KR" altLang="en-US" b="1"/>
            </a:p>
          </p:txBody>
        </p:sp>
        <p:sp>
          <p:nvSpPr>
            <p:cNvPr id="129" name=""/>
            <p:cNvSpPr txBox="1"/>
            <p:nvPr/>
          </p:nvSpPr>
          <p:spPr>
            <a:xfrm>
              <a:off x="2661337" y="6369283"/>
              <a:ext cx="1211528" cy="24188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000" b="1"/>
                <a:t>참고</a:t>
              </a:r>
              <a:r>
                <a:rPr lang="en-US" altLang="ko-KR" sz="1000" b="1"/>
                <a:t>:</a:t>
              </a:r>
              <a:r>
                <a:rPr lang="ko-KR" altLang="en-US" sz="1000" b="1"/>
                <a:t> </a:t>
              </a:r>
              <a:r>
                <a:rPr lang="en-US" altLang="ko-KR" sz="1000" b="1">
                  <a:hlinkClick r:id="rId8"/>
                </a:rPr>
                <a:t>Github </a:t>
              </a:r>
              <a:r>
                <a:rPr lang="ko-KR" altLang="en-US" sz="1000" b="1">
                  <a:hlinkClick r:id="rId8"/>
                </a:rPr>
                <a:t>이동</a:t>
              </a:r>
              <a:endParaRPr lang="ko-KR" altLang="en-US" sz="1000" b="1"/>
            </a:p>
          </p:txBody>
        </p:sp>
      </p:grpSp>
      <p:grpSp>
        <p:nvGrpSpPr>
          <p:cNvPr id="133" name=""/>
          <p:cNvGrpSpPr/>
          <p:nvPr/>
        </p:nvGrpSpPr>
        <p:grpSpPr>
          <a:xfrm rot="0">
            <a:off x="5285898" y="4335017"/>
            <a:ext cx="1620202" cy="2285456"/>
            <a:chOff x="5285898" y="4335017"/>
            <a:chExt cx="1620202" cy="2285456"/>
          </a:xfrm>
        </p:grpSpPr>
        <p:pic>
          <p:nvPicPr>
            <p:cNvPr id="124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285898" y="4558393"/>
              <a:ext cx="1620202" cy="1898674"/>
            </a:xfrm>
            <a:prstGeom prst="rect">
              <a:avLst/>
            </a:prstGeom>
          </p:spPr>
        </p:pic>
        <p:sp>
          <p:nvSpPr>
            <p:cNvPr id="127" name=""/>
            <p:cNvSpPr txBox="1"/>
            <p:nvPr/>
          </p:nvSpPr>
          <p:spPr>
            <a:xfrm>
              <a:off x="5621246" y="4335017"/>
              <a:ext cx="949507" cy="36706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b="1"/>
                <a:t>Design</a:t>
              </a:r>
              <a:endParaRPr lang="en-US" altLang="ko-KR" b="1"/>
            </a:p>
          </p:txBody>
        </p:sp>
        <p:sp>
          <p:nvSpPr>
            <p:cNvPr id="130" name=""/>
            <p:cNvSpPr txBox="1"/>
            <p:nvPr/>
          </p:nvSpPr>
          <p:spPr>
            <a:xfrm>
              <a:off x="5529684" y="6378590"/>
              <a:ext cx="1134006" cy="24188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000" b="1"/>
                <a:t>참고</a:t>
              </a:r>
              <a:r>
                <a:rPr lang="en-US" altLang="ko-KR" sz="1000" b="1"/>
                <a:t>:</a:t>
              </a:r>
              <a:r>
                <a:rPr lang="ko-KR" altLang="en-US" sz="1000" b="1">
                  <a:hlinkClick r:id="rId10"/>
                </a:rPr>
                <a:t>피그마 이동</a:t>
              </a:r>
              <a:endParaRPr lang="ko-KR" altLang="en-US" sz="1000" b="1"/>
            </a:p>
          </p:txBody>
        </p:sp>
      </p:grpSp>
      <p:grpSp>
        <p:nvGrpSpPr>
          <p:cNvPr id="134" name=""/>
          <p:cNvGrpSpPr/>
          <p:nvPr/>
        </p:nvGrpSpPr>
        <p:grpSpPr>
          <a:xfrm rot="0">
            <a:off x="8270420" y="4353849"/>
            <a:ext cx="1536192" cy="2330796"/>
            <a:chOff x="8270420" y="4353849"/>
            <a:chExt cx="1536192" cy="2330796"/>
          </a:xfrm>
        </p:grpSpPr>
        <p:pic>
          <p:nvPicPr>
            <p:cNvPr id="125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70420" y="4670651"/>
              <a:ext cx="1536192" cy="1800225"/>
            </a:xfrm>
            <a:prstGeom prst="rect">
              <a:avLst/>
            </a:prstGeom>
          </p:spPr>
        </p:pic>
        <p:sp>
          <p:nvSpPr>
            <p:cNvPr id="128" name=""/>
            <p:cNvSpPr txBox="1"/>
            <p:nvPr/>
          </p:nvSpPr>
          <p:spPr>
            <a:xfrm>
              <a:off x="8512547" y="4353849"/>
              <a:ext cx="1141993" cy="36728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b="1"/>
                <a:t>개발 기록</a:t>
              </a:r>
              <a:endParaRPr lang="ko-KR" altLang="en-US" b="1"/>
            </a:p>
          </p:txBody>
        </p:sp>
        <p:sp>
          <p:nvSpPr>
            <p:cNvPr id="131" name=""/>
            <p:cNvSpPr txBox="1"/>
            <p:nvPr/>
          </p:nvSpPr>
          <p:spPr>
            <a:xfrm>
              <a:off x="8517595" y="6440965"/>
              <a:ext cx="1165520" cy="2436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sz="1000" b="1"/>
                <a:t>참고</a:t>
              </a:r>
              <a:r>
                <a:rPr lang="en-US" altLang="ko-KR" sz="1000" b="1"/>
                <a:t>:</a:t>
              </a:r>
              <a:r>
                <a:rPr lang="en-US" altLang="ko-KR" sz="1000" b="1">
                  <a:hlinkClick r:id="rId12"/>
                </a:rPr>
                <a:t>Notion</a:t>
              </a:r>
              <a:r>
                <a:rPr lang="ko-KR" altLang="en-US" sz="1000" b="1">
                  <a:hlinkClick r:id="rId12"/>
                </a:rPr>
                <a:t> 이동</a:t>
              </a:r>
              <a:endParaRPr lang="ko-KR" altLang="en-US" sz="1000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1512" y="2983826"/>
            <a:ext cx="1086803" cy="4527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en-US" altLang="ko-KR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674" y="3429000"/>
            <a:ext cx="2763203" cy="5124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진행 일정</a:t>
            </a:r>
            <a:endParaRPr lang="ko-KR" altLang="en-US" sz="2800" b="1" spc="-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2070</ep:Words>
  <ep:PresentationFormat>와이드스크린</ep:PresentationFormat>
  <ep:Paragraphs>370</ep:Paragraphs>
  <ep:Slides>54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ep:HeadingPairs>
  <ep:TitlesOfParts>
    <vt:vector size="5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2020-05-25T00:38:46.000</dcterms:created>
  <dc:creator>Yu Saebyeol</dc:creator>
  <cp:lastModifiedBy>user</cp:lastModifiedBy>
  <dcterms:modified xsi:type="dcterms:W3CDTF">2022-06-12T07:15:06.073</dcterms:modified>
  <cp:revision>159</cp:revision>
  <dc:title>PowerPoint 프레젠테이션</dc:title>
  <cp:version>1000.0000.01</cp:version>
</cp:coreProperties>
</file>